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6" r:id="rId8"/>
    <p:sldId id="267" r:id="rId9"/>
    <p:sldId id="261" r:id="rId10"/>
    <p:sldId id="26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E9FDE2-B9F3-4AA9-97EA-A616DB1237C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DC4FE319-B64A-410B-A075-F80D9769CE15}">
      <dgm:prSet custT="1"/>
      <dgm:spPr>
        <a:solidFill>
          <a:schemeClr val="accent2">
            <a:lumMod val="60000"/>
            <a:lumOff val="40000"/>
          </a:schemeClr>
        </a:solidFill>
      </dgm:spPr>
      <dgm:t>
        <a:bodyPr/>
        <a:lstStyle/>
        <a:p>
          <a:pPr algn="ctr"/>
          <a:r>
            <a:rPr lang="en-US" sz="2000" b="1" dirty="0" smtClean="0"/>
            <a:t>The survey indicated we are a “Clergy Focused” congregation.   RISK FACTORS for such a congregation include:</a:t>
          </a:r>
          <a:endParaRPr lang="en-US" sz="2000" dirty="0"/>
        </a:p>
      </dgm:t>
    </dgm:pt>
    <dgm:pt modelId="{EDC99416-2CE4-4D4A-9BEA-C134E6973E34}" type="parTrans" cxnId="{0DAA23E4-6C2D-44CF-AA14-1E9AD2A18109}">
      <dgm:prSet/>
      <dgm:spPr/>
      <dgm:t>
        <a:bodyPr/>
        <a:lstStyle/>
        <a:p>
          <a:endParaRPr lang="en-US"/>
        </a:p>
      </dgm:t>
    </dgm:pt>
    <dgm:pt modelId="{DC1A5FAF-ECEC-4B58-9F84-9D7D4378E8C6}" type="sibTrans" cxnId="{0DAA23E4-6C2D-44CF-AA14-1E9AD2A18109}">
      <dgm:prSet/>
      <dgm:spPr/>
      <dgm:t>
        <a:bodyPr/>
        <a:lstStyle/>
        <a:p>
          <a:endParaRPr lang="en-US"/>
        </a:p>
      </dgm:t>
    </dgm:pt>
    <dgm:pt modelId="{A6B4E692-CAB5-4A0A-AE6A-0D8A7F16484F}">
      <dgm:prSet/>
      <dgm:spPr/>
      <dgm:t>
        <a:bodyPr/>
        <a:lstStyle/>
        <a:p>
          <a:r>
            <a:rPr lang="en-US" b="1" dirty="0"/>
            <a:t>Congregation</a:t>
          </a:r>
          <a:endParaRPr lang="en-US" dirty="0"/>
        </a:p>
      </dgm:t>
    </dgm:pt>
    <dgm:pt modelId="{D04083C0-E0D0-4C9E-B95E-798BD2AFD0F9}" type="parTrans" cxnId="{18A0FEE2-47D9-4FB6-AB0C-C2F4D56D8DB4}">
      <dgm:prSet/>
      <dgm:spPr/>
      <dgm:t>
        <a:bodyPr/>
        <a:lstStyle/>
        <a:p>
          <a:endParaRPr lang="en-US"/>
        </a:p>
      </dgm:t>
    </dgm:pt>
    <dgm:pt modelId="{8927EA75-0345-4ECF-9CAA-FFA98B613324}" type="sibTrans" cxnId="{18A0FEE2-47D9-4FB6-AB0C-C2F4D56D8DB4}">
      <dgm:prSet/>
      <dgm:spPr/>
      <dgm:t>
        <a:bodyPr/>
        <a:lstStyle/>
        <a:p>
          <a:endParaRPr lang="en-US"/>
        </a:p>
      </dgm:t>
    </dgm:pt>
    <dgm:pt modelId="{B3CF230F-902B-41DB-B925-13B21F2BB2E9}">
      <dgm:prSet/>
      <dgm:spPr/>
      <dgm:t>
        <a:bodyPr/>
        <a:lstStyle/>
        <a:p>
          <a:r>
            <a:rPr lang="en-US" b="1"/>
            <a:t>High anxiety</a:t>
          </a:r>
          <a:endParaRPr lang="en-US"/>
        </a:p>
      </dgm:t>
    </dgm:pt>
    <dgm:pt modelId="{1641332D-C306-4BDB-AB04-A9ABDA382094}" type="parTrans" cxnId="{0C2197B2-EAE3-4CDB-9F03-08B1C627397C}">
      <dgm:prSet/>
      <dgm:spPr/>
      <dgm:t>
        <a:bodyPr/>
        <a:lstStyle/>
        <a:p>
          <a:endParaRPr lang="en-US"/>
        </a:p>
      </dgm:t>
    </dgm:pt>
    <dgm:pt modelId="{CDD7C7AB-C811-4A37-9333-B86851EE0022}" type="sibTrans" cxnId="{0C2197B2-EAE3-4CDB-9F03-08B1C627397C}">
      <dgm:prSet/>
      <dgm:spPr/>
      <dgm:t>
        <a:bodyPr/>
        <a:lstStyle/>
        <a:p>
          <a:endParaRPr lang="en-US"/>
        </a:p>
      </dgm:t>
    </dgm:pt>
    <dgm:pt modelId="{1D7442E2-8596-4CD8-B14A-B3FBAB2628E5}">
      <dgm:prSet/>
      <dgm:spPr/>
      <dgm:t>
        <a:bodyPr/>
        <a:lstStyle/>
        <a:p>
          <a:r>
            <a:rPr lang="en-US" b="1" dirty="0"/>
            <a:t>Loss of commitment to mission</a:t>
          </a:r>
          <a:endParaRPr lang="en-US" dirty="0"/>
        </a:p>
      </dgm:t>
    </dgm:pt>
    <dgm:pt modelId="{5087B44F-702B-43FE-85B3-115D92C85AF4}" type="parTrans" cxnId="{7810A9D8-B7C8-4FE3-B7ED-C66925A2357F}">
      <dgm:prSet/>
      <dgm:spPr/>
      <dgm:t>
        <a:bodyPr/>
        <a:lstStyle/>
        <a:p>
          <a:endParaRPr lang="en-US"/>
        </a:p>
      </dgm:t>
    </dgm:pt>
    <dgm:pt modelId="{626757FE-87EE-4049-9E1F-143B642A8AAC}" type="sibTrans" cxnId="{7810A9D8-B7C8-4FE3-B7ED-C66925A2357F}">
      <dgm:prSet/>
      <dgm:spPr/>
      <dgm:t>
        <a:bodyPr/>
        <a:lstStyle/>
        <a:p>
          <a:endParaRPr lang="en-US"/>
        </a:p>
      </dgm:t>
    </dgm:pt>
    <dgm:pt modelId="{E7BD2A5C-985E-49E4-874D-C7430276B278}">
      <dgm:prSet/>
      <dgm:spPr/>
      <dgm:t>
        <a:bodyPr/>
        <a:lstStyle/>
        <a:p>
          <a:r>
            <a:rPr lang="en-US" b="1" dirty="0"/>
            <a:t>Loss of external focus</a:t>
          </a:r>
          <a:endParaRPr lang="en-US" dirty="0"/>
        </a:p>
      </dgm:t>
    </dgm:pt>
    <dgm:pt modelId="{CB0E88B6-5E47-4532-B49D-E3897C669398}" type="parTrans" cxnId="{034D9E31-641F-438A-89A0-6896D9D1CD3B}">
      <dgm:prSet/>
      <dgm:spPr/>
      <dgm:t>
        <a:bodyPr/>
        <a:lstStyle/>
        <a:p>
          <a:endParaRPr lang="en-US"/>
        </a:p>
      </dgm:t>
    </dgm:pt>
    <dgm:pt modelId="{76110BD1-9517-4AEB-A5E4-7EF443A8A3CA}" type="sibTrans" cxnId="{034D9E31-641F-438A-89A0-6896D9D1CD3B}">
      <dgm:prSet/>
      <dgm:spPr/>
      <dgm:t>
        <a:bodyPr/>
        <a:lstStyle/>
        <a:p>
          <a:endParaRPr lang="en-US"/>
        </a:p>
      </dgm:t>
    </dgm:pt>
    <dgm:pt modelId="{C2AE647B-99FA-4354-90E5-B9549F916BC5}">
      <dgm:prSet/>
      <dgm:spPr/>
      <dgm:t>
        <a:bodyPr/>
        <a:lstStyle/>
        <a:p>
          <a:r>
            <a:rPr lang="en-US" b="1" dirty="0"/>
            <a:t>Difficulty with pastoral transitions</a:t>
          </a:r>
          <a:endParaRPr lang="en-US" dirty="0"/>
        </a:p>
      </dgm:t>
    </dgm:pt>
    <dgm:pt modelId="{3A12B302-93CA-4043-8DFD-EBE7BEFE142E}" type="parTrans" cxnId="{577F78FF-E77C-450B-A573-1AD111E4E708}">
      <dgm:prSet/>
      <dgm:spPr/>
      <dgm:t>
        <a:bodyPr/>
        <a:lstStyle/>
        <a:p>
          <a:endParaRPr lang="en-US"/>
        </a:p>
      </dgm:t>
    </dgm:pt>
    <dgm:pt modelId="{2237CDCF-BA3A-4377-AE1E-5F5B0A9B1F89}" type="sibTrans" cxnId="{577F78FF-E77C-450B-A573-1AD111E4E708}">
      <dgm:prSet/>
      <dgm:spPr/>
      <dgm:t>
        <a:bodyPr/>
        <a:lstStyle/>
        <a:p>
          <a:endParaRPr lang="en-US"/>
        </a:p>
      </dgm:t>
    </dgm:pt>
    <dgm:pt modelId="{2F1E0AA3-5D45-41D3-8567-CDFD5B974C8A}">
      <dgm:prSet/>
      <dgm:spPr/>
      <dgm:t>
        <a:bodyPr/>
        <a:lstStyle/>
        <a:p>
          <a:r>
            <a:rPr lang="en-US" b="1"/>
            <a:t>Periods of perceived absolute harmony and perceived absolute discord dependent of relationship with Pastor</a:t>
          </a:r>
          <a:endParaRPr lang="en-US"/>
        </a:p>
      </dgm:t>
    </dgm:pt>
    <dgm:pt modelId="{0350937D-9C81-4173-B148-29BF787A06C1}" type="parTrans" cxnId="{E3C1BF4B-1F31-408A-A69A-B0FDCE660073}">
      <dgm:prSet/>
      <dgm:spPr/>
      <dgm:t>
        <a:bodyPr/>
        <a:lstStyle/>
        <a:p>
          <a:endParaRPr lang="en-US"/>
        </a:p>
      </dgm:t>
    </dgm:pt>
    <dgm:pt modelId="{66264E24-5924-4CBB-A54B-35A932135B24}" type="sibTrans" cxnId="{E3C1BF4B-1F31-408A-A69A-B0FDCE660073}">
      <dgm:prSet/>
      <dgm:spPr/>
      <dgm:t>
        <a:bodyPr/>
        <a:lstStyle/>
        <a:p>
          <a:endParaRPr lang="en-US"/>
        </a:p>
      </dgm:t>
    </dgm:pt>
    <dgm:pt modelId="{B2AA6E56-EB82-46C0-876D-150DB00D5DCF}">
      <dgm:prSet/>
      <dgm:spPr/>
      <dgm:t>
        <a:bodyPr/>
        <a:lstStyle/>
        <a:p>
          <a:r>
            <a:rPr lang="en-US" b="1"/>
            <a:t>Leaders</a:t>
          </a:r>
          <a:endParaRPr lang="en-US"/>
        </a:p>
      </dgm:t>
    </dgm:pt>
    <dgm:pt modelId="{1FDFC950-4762-46F9-9DFB-448209D5625F}" type="parTrans" cxnId="{B0D97AAC-5967-4886-924F-02C1218E03A5}">
      <dgm:prSet/>
      <dgm:spPr/>
      <dgm:t>
        <a:bodyPr/>
        <a:lstStyle/>
        <a:p>
          <a:endParaRPr lang="en-US"/>
        </a:p>
      </dgm:t>
    </dgm:pt>
    <dgm:pt modelId="{862D8F07-A3EC-4B84-8BD5-98358AF7C724}" type="sibTrans" cxnId="{B0D97AAC-5967-4886-924F-02C1218E03A5}">
      <dgm:prSet/>
      <dgm:spPr/>
      <dgm:t>
        <a:bodyPr/>
        <a:lstStyle/>
        <a:p>
          <a:endParaRPr lang="en-US"/>
        </a:p>
      </dgm:t>
    </dgm:pt>
    <dgm:pt modelId="{64D313DE-017E-4DB2-937C-68FE4825699F}">
      <dgm:prSet/>
      <dgm:spPr/>
      <dgm:t>
        <a:bodyPr/>
        <a:lstStyle/>
        <a:p>
          <a:r>
            <a:rPr lang="en-US" b="1"/>
            <a:t>High frustration because decision making is often very difficult</a:t>
          </a:r>
          <a:endParaRPr lang="en-US"/>
        </a:p>
      </dgm:t>
    </dgm:pt>
    <dgm:pt modelId="{8EEE9AB6-EC50-4CEE-9FEA-74E6F8F4E54A}" type="parTrans" cxnId="{85D31B7A-5526-4C10-8769-D25C8FB3B760}">
      <dgm:prSet/>
      <dgm:spPr/>
      <dgm:t>
        <a:bodyPr/>
        <a:lstStyle/>
        <a:p>
          <a:endParaRPr lang="en-US"/>
        </a:p>
      </dgm:t>
    </dgm:pt>
    <dgm:pt modelId="{E4B9B1BC-4A37-4F83-ADE2-5AEBA5FDE94C}" type="sibTrans" cxnId="{85D31B7A-5526-4C10-8769-D25C8FB3B760}">
      <dgm:prSet/>
      <dgm:spPr/>
      <dgm:t>
        <a:bodyPr/>
        <a:lstStyle/>
        <a:p>
          <a:endParaRPr lang="en-US"/>
        </a:p>
      </dgm:t>
    </dgm:pt>
    <dgm:pt modelId="{2CA19FCD-9820-4C04-9C8E-7D0254A07D67}">
      <dgm:prSet/>
      <dgm:spPr/>
      <dgm:t>
        <a:bodyPr/>
        <a:lstStyle/>
        <a:p>
          <a:r>
            <a:rPr lang="en-US" b="1" dirty="0"/>
            <a:t>Loss of trust</a:t>
          </a:r>
          <a:endParaRPr lang="en-US" dirty="0"/>
        </a:p>
      </dgm:t>
    </dgm:pt>
    <dgm:pt modelId="{42E46500-0401-4E97-8C9D-F4BACC5F0CDA}" type="parTrans" cxnId="{691E20B5-BBAE-4860-AC0D-548E7907D07B}">
      <dgm:prSet/>
      <dgm:spPr/>
      <dgm:t>
        <a:bodyPr/>
        <a:lstStyle/>
        <a:p>
          <a:endParaRPr lang="en-US"/>
        </a:p>
      </dgm:t>
    </dgm:pt>
    <dgm:pt modelId="{6044CBBE-871D-42FA-A993-9F858A7C8E21}" type="sibTrans" cxnId="{691E20B5-BBAE-4860-AC0D-548E7907D07B}">
      <dgm:prSet/>
      <dgm:spPr/>
      <dgm:t>
        <a:bodyPr/>
        <a:lstStyle/>
        <a:p>
          <a:endParaRPr lang="en-US"/>
        </a:p>
      </dgm:t>
    </dgm:pt>
    <dgm:pt modelId="{CD20FA56-B463-4416-89F7-F0C1827F432F}">
      <dgm:prSet/>
      <dgm:spPr/>
      <dgm:t>
        <a:bodyPr/>
        <a:lstStyle/>
        <a:p>
          <a:r>
            <a:rPr lang="en-US" b="1"/>
            <a:t>Loss of commitment to mission</a:t>
          </a:r>
          <a:endParaRPr lang="en-US"/>
        </a:p>
      </dgm:t>
    </dgm:pt>
    <dgm:pt modelId="{832B525E-21EF-474B-AED5-9C6E81E46305}" type="parTrans" cxnId="{392BA083-963A-4A34-8EA5-799FB288523F}">
      <dgm:prSet/>
      <dgm:spPr/>
      <dgm:t>
        <a:bodyPr/>
        <a:lstStyle/>
        <a:p>
          <a:endParaRPr lang="en-US"/>
        </a:p>
      </dgm:t>
    </dgm:pt>
    <dgm:pt modelId="{83D0B6E5-E27A-44F7-B6D3-D0D275E8B443}" type="sibTrans" cxnId="{392BA083-963A-4A34-8EA5-799FB288523F}">
      <dgm:prSet/>
      <dgm:spPr/>
      <dgm:t>
        <a:bodyPr/>
        <a:lstStyle/>
        <a:p>
          <a:endParaRPr lang="en-US"/>
        </a:p>
      </dgm:t>
    </dgm:pt>
    <dgm:pt modelId="{26A81F74-3352-4CEE-AEA2-E4F0DC913C3E}">
      <dgm:prSet/>
      <dgm:spPr/>
      <dgm:t>
        <a:bodyPr/>
        <a:lstStyle/>
        <a:p>
          <a:r>
            <a:rPr lang="en-US" b="1" dirty="0"/>
            <a:t>Leaders either over-function or under-function, but mutual effort is often absent</a:t>
          </a:r>
          <a:endParaRPr lang="en-US" dirty="0"/>
        </a:p>
      </dgm:t>
    </dgm:pt>
    <dgm:pt modelId="{25E51235-5E1A-4798-8B7C-30A69A69BECE}" type="parTrans" cxnId="{CA24AE3E-6915-49B9-BF7A-84D70134AD9A}">
      <dgm:prSet/>
      <dgm:spPr/>
      <dgm:t>
        <a:bodyPr/>
        <a:lstStyle/>
        <a:p>
          <a:endParaRPr lang="en-US"/>
        </a:p>
      </dgm:t>
    </dgm:pt>
    <dgm:pt modelId="{6AE5969B-4A3F-4114-8E50-EEAB77D4FEA5}" type="sibTrans" cxnId="{CA24AE3E-6915-49B9-BF7A-84D70134AD9A}">
      <dgm:prSet/>
      <dgm:spPr/>
      <dgm:t>
        <a:bodyPr/>
        <a:lstStyle/>
        <a:p>
          <a:endParaRPr lang="en-US"/>
        </a:p>
      </dgm:t>
    </dgm:pt>
    <dgm:pt modelId="{0C2E5753-539D-4F9A-A15C-86444E9E1C8D}">
      <dgm:prSet/>
      <dgm:spPr/>
      <dgm:t>
        <a:bodyPr/>
        <a:lstStyle/>
        <a:p>
          <a:r>
            <a:rPr lang="en-US" b="1"/>
            <a:t>Clergy</a:t>
          </a:r>
          <a:endParaRPr lang="en-US"/>
        </a:p>
      </dgm:t>
    </dgm:pt>
    <dgm:pt modelId="{91D9A8D3-0967-4879-AA73-56FDEC15BDF5}" type="parTrans" cxnId="{1BFA1475-025C-451A-A07B-C52702ECA6AE}">
      <dgm:prSet/>
      <dgm:spPr/>
      <dgm:t>
        <a:bodyPr/>
        <a:lstStyle/>
        <a:p>
          <a:endParaRPr lang="en-US"/>
        </a:p>
      </dgm:t>
    </dgm:pt>
    <dgm:pt modelId="{3000B736-80D9-42C3-9039-E76EE7C20A03}" type="sibTrans" cxnId="{1BFA1475-025C-451A-A07B-C52702ECA6AE}">
      <dgm:prSet/>
      <dgm:spPr/>
      <dgm:t>
        <a:bodyPr/>
        <a:lstStyle/>
        <a:p>
          <a:endParaRPr lang="en-US"/>
        </a:p>
      </dgm:t>
    </dgm:pt>
    <dgm:pt modelId="{EBCB315D-69AB-4B01-B6A2-352F39EDAFC9}">
      <dgm:prSet/>
      <dgm:spPr/>
      <dgm:t>
        <a:bodyPr/>
        <a:lstStyle/>
        <a:p>
          <a:r>
            <a:rPr lang="en-US" b="1"/>
            <a:t>High anxiety</a:t>
          </a:r>
          <a:endParaRPr lang="en-US"/>
        </a:p>
      </dgm:t>
    </dgm:pt>
    <dgm:pt modelId="{69D77303-8DAE-49F6-A39E-CE16C6BCC2B7}" type="parTrans" cxnId="{661AEFC1-2369-42EB-8E47-10E85133C7D4}">
      <dgm:prSet/>
      <dgm:spPr/>
      <dgm:t>
        <a:bodyPr/>
        <a:lstStyle/>
        <a:p>
          <a:endParaRPr lang="en-US"/>
        </a:p>
      </dgm:t>
    </dgm:pt>
    <dgm:pt modelId="{D8450866-9B15-467B-8DAB-F675F8FF81E4}" type="sibTrans" cxnId="{661AEFC1-2369-42EB-8E47-10E85133C7D4}">
      <dgm:prSet/>
      <dgm:spPr/>
      <dgm:t>
        <a:bodyPr/>
        <a:lstStyle/>
        <a:p>
          <a:endParaRPr lang="en-US"/>
        </a:p>
      </dgm:t>
    </dgm:pt>
    <dgm:pt modelId="{07419D05-1502-401C-88B6-660F28C4117F}">
      <dgm:prSet/>
      <dgm:spPr/>
      <dgm:t>
        <a:bodyPr/>
        <a:lstStyle/>
        <a:p>
          <a:r>
            <a:rPr lang="en-US" b="1"/>
            <a:t>Burn-out</a:t>
          </a:r>
          <a:endParaRPr lang="en-US"/>
        </a:p>
      </dgm:t>
    </dgm:pt>
    <dgm:pt modelId="{8F5CD0B5-CF80-41B8-8B87-A56B53D0C532}" type="parTrans" cxnId="{BD4A4021-5A86-47E3-82E7-8E701F9B6F3C}">
      <dgm:prSet/>
      <dgm:spPr/>
      <dgm:t>
        <a:bodyPr/>
        <a:lstStyle/>
        <a:p>
          <a:endParaRPr lang="en-US"/>
        </a:p>
      </dgm:t>
    </dgm:pt>
    <dgm:pt modelId="{5423632A-CB9F-4A87-8127-B66D2F416040}" type="sibTrans" cxnId="{BD4A4021-5A86-47E3-82E7-8E701F9B6F3C}">
      <dgm:prSet/>
      <dgm:spPr/>
      <dgm:t>
        <a:bodyPr/>
        <a:lstStyle/>
        <a:p>
          <a:endParaRPr lang="en-US"/>
        </a:p>
      </dgm:t>
    </dgm:pt>
    <dgm:pt modelId="{1FB3BD95-1DD9-4A93-A159-955105605A4D}">
      <dgm:prSet/>
      <dgm:spPr/>
      <dgm:t>
        <a:bodyPr/>
        <a:lstStyle/>
        <a:p>
          <a:r>
            <a:rPr lang="en-US" b="1"/>
            <a:t>Loss of energy </a:t>
          </a:r>
          <a:endParaRPr lang="en-US"/>
        </a:p>
      </dgm:t>
    </dgm:pt>
    <dgm:pt modelId="{0BC36FA0-AEED-47A5-AC05-F1694CE83FDF}" type="parTrans" cxnId="{AA9C0ABA-6D14-4586-A54A-2053D829908A}">
      <dgm:prSet/>
      <dgm:spPr/>
      <dgm:t>
        <a:bodyPr/>
        <a:lstStyle/>
        <a:p>
          <a:endParaRPr lang="en-US"/>
        </a:p>
      </dgm:t>
    </dgm:pt>
    <dgm:pt modelId="{87E8FD82-FBDF-4CB1-AACD-5898ABA43013}" type="sibTrans" cxnId="{AA9C0ABA-6D14-4586-A54A-2053D829908A}">
      <dgm:prSet/>
      <dgm:spPr/>
      <dgm:t>
        <a:bodyPr/>
        <a:lstStyle/>
        <a:p>
          <a:endParaRPr lang="en-US"/>
        </a:p>
      </dgm:t>
    </dgm:pt>
    <dgm:pt modelId="{99D6D41E-1A0D-4530-A41B-5F03D7A8606C}" type="pres">
      <dgm:prSet presAssocID="{22E9FDE2-B9F3-4AA9-97EA-A616DB1237C4}" presName="linear" presStyleCnt="0">
        <dgm:presLayoutVars>
          <dgm:dir/>
          <dgm:animLvl val="lvl"/>
          <dgm:resizeHandles val="exact"/>
        </dgm:presLayoutVars>
      </dgm:prSet>
      <dgm:spPr/>
      <dgm:t>
        <a:bodyPr/>
        <a:lstStyle/>
        <a:p>
          <a:endParaRPr lang="en-US"/>
        </a:p>
      </dgm:t>
    </dgm:pt>
    <dgm:pt modelId="{C19A26C5-085D-4BE1-9E20-7D6079C9452D}" type="pres">
      <dgm:prSet presAssocID="{DC4FE319-B64A-410B-A075-F80D9769CE15}" presName="parentLin" presStyleCnt="0"/>
      <dgm:spPr/>
    </dgm:pt>
    <dgm:pt modelId="{ACA9FCDD-CA63-4125-AFDF-A5472E1B7A7F}" type="pres">
      <dgm:prSet presAssocID="{DC4FE319-B64A-410B-A075-F80D9769CE15}" presName="parentLeftMargin" presStyleLbl="node1" presStyleIdx="0" presStyleCnt="4"/>
      <dgm:spPr/>
      <dgm:t>
        <a:bodyPr/>
        <a:lstStyle/>
        <a:p>
          <a:endParaRPr lang="en-US"/>
        </a:p>
      </dgm:t>
    </dgm:pt>
    <dgm:pt modelId="{CDD4B025-F276-476A-B9C0-98B89B10A34C}" type="pres">
      <dgm:prSet presAssocID="{DC4FE319-B64A-410B-A075-F80D9769CE15}" presName="parentText" presStyleLbl="node1" presStyleIdx="0" presStyleCnt="4" custScaleX="111122" custScaleY="162482">
        <dgm:presLayoutVars>
          <dgm:chMax val="0"/>
          <dgm:bulletEnabled val="1"/>
        </dgm:presLayoutVars>
      </dgm:prSet>
      <dgm:spPr/>
      <dgm:t>
        <a:bodyPr/>
        <a:lstStyle/>
        <a:p>
          <a:endParaRPr lang="en-US"/>
        </a:p>
      </dgm:t>
    </dgm:pt>
    <dgm:pt modelId="{1F554ABB-8D86-4791-935E-B4DB3AE9DAD5}" type="pres">
      <dgm:prSet presAssocID="{DC4FE319-B64A-410B-A075-F80D9769CE15}" presName="negativeSpace" presStyleCnt="0"/>
      <dgm:spPr/>
    </dgm:pt>
    <dgm:pt modelId="{A91BB434-3179-435B-921E-AFE722DDBE8C}" type="pres">
      <dgm:prSet presAssocID="{DC4FE319-B64A-410B-A075-F80D9769CE15}" presName="childText" presStyleLbl="conFgAcc1" presStyleIdx="0" presStyleCnt="4" custFlipVert="1" custScaleY="12959">
        <dgm:presLayoutVars>
          <dgm:bulletEnabled val="1"/>
        </dgm:presLayoutVars>
      </dgm:prSet>
      <dgm:spPr/>
    </dgm:pt>
    <dgm:pt modelId="{1D260250-AE46-452B-8FCA-3B158791C327}" type="pres">
      <dgm:prSet presAssocID="{DC1A5FAF-ECEC-4B58-9F84-9D7D4378E8C6}" presName="spaceBetweenRectangles" presStyleCnt="0"/>
      <dgm:spPr/>
    </dgm:pt>
    <dgm:pt modelId="{C64AF620-A776-45B4-9CE1-C497B797AF38}" type="pres">
      <dgm:prSet presAssocID="{A6B4E692-CAB5-4A0A-AE6A-0D8A7F16484F}" presName="parentLin" presStyleCnt="0"/>
      <dgm:spPr/>
    </dgm:pt>
    <dgm:pt modelId="{F41BD8EF-100A-40DE-8046-8977C0468A98}" type="pres">
      <dgm:prSet presAssocID="{A6B4E692-CAB5-4A0A-AE6A-0D8A7F16484F}" presName="parentLeftMargin" presStyleLbl="node1" presStyleIdx="0" presStyleCnt="4"/>
      <dgm:spPr/>
      <dgm:t>
        <a:bodyPr/>
        <a:lstStyle/>
        <a:p>
          <a:endParaRPr lang="en-US"/>
        </a:p>
      </dgm:t>
    </dgm:pt>
    <dgm:pt modelId="{F5E87E6E-8907-4AC7-AD19-FD636E83B8DC}" type="pres">
      <dgm:prSet presAssocID="{A6B4E692-CAB5-4A0A-AE6A-0D8A7F16484F}" presName="parentText" presStyleLbl="node1" presStyleIdx="1" presStyleCnt="4" custLinFactNeighborY="24617">
        <dgm:presLayoutVars>
          <dgm:chMax val="0"/>
          <dgm:bulletEnabled val="1"/>
        </dgm:presLayoutVars>
      </dgm:prSet>
      <dgm:spPr/>
      <dgm:t>
        <a:bodyPr/>
        <a:lstStyle/>
        <a:p>
          <a:endParaRPr lang="en-US"/>
        </a:p>
      </dgm:t>
    </dgm:pt>
    <dgm:pt modelId="{53C22A82-D122-4A63-94D2-DC177777E800}" type="pres">
      <dgm:prSet presAssocID="{A6B4E692-CAB5-4A0A-AE6A-0D8A7F16484F}" presName="negativeSpace" presStyleCnt="0"/>
      <dgm:spPr/>
    </dgm:pt>
    <dgm:pt modelId="{3BA0D396-E787-4621-B517-C5B9533403BE}" type="pres">
      <dgm:prSet presAssocID="{A6B4E692-CAB5-4A0A-AE6A-0D8A7F16484F}" presName="childText" presStyleLbl="conFgAcc1" presStyleIdx="1" presStyleCnt="4" custScaleX="75932" custLinFactY="1602" custLinFactNeighborX="314" custLinFactNeighborY="100000">
        <dgm:presLayoutVars>
          <dgm:bulletEnabled val="1"/>
        </dgm:presLayoutVars>
      </dgm:prSet>
      <dgm:spPr/>
      <dgm:t>
        <a:bodyPr/>
        <a:lstStyle/>
        <a:p>
          <a:endParaRPr lang="en-US"/>
        </a:p>
      </dgm:t>
    </dgm:pt>
    <dgm:pt modelId="{001A0D2A-7479-4FFC-92BF-C2377E42AB99}" type="pres">
      <dgm:prSet presAssocID="{8927EA75-0345-4ECF-9CAA-FFA98B613324}" presName="spaceBetweenRectangles" presStyleCnt="0"/>
      <dgm:spPr/>
    </dgm:pt>
    <dgm:pt modelId="{362D4B59-6727-47B9-A34E-E7EAA29E125A}" type="pres">
      <dgm:prSet presAssocID="{B2AA6E56-EB82-46C0-876D-150DB00D5DCF}" presName="parentLin" presStyleCnt="0"/>
      <dgm:spPr/>
    </dgm:pt>
    <dgm:pt modelId="{F7563578-3679-4114-896F-684FB4D3535A}" type="pres">
      <dgm:prSet presAssocID="{B2AA6E56-EB82-46C0-876D-150DB00D5DCF}" presName="parentLeftMargin" presStyleLbl="node1" presStyleIdx="1" presStyleCnt="4"/>
      <dgm:spPr/>
      <dgm:t>
        <a:bodyPr/>
        <a:lstStyle/>
        <a:p>
          <a:endParaRPr lang="en-US"/>
        </a:p>
      </dgm:t>
    </dgm:pt>
    <dgm:pt modelId="{2F9BB911-17FF-43F7-B491-1CFBDF3FB9D7}" type="pres">
      <dgm:prSet presAssocID="{B2AA6E56-EB82-46C0-876D-150DB00D5DCF}" presName="parentText" presStyleLbl="node1" presStyleIdx="2" presStyleCnt="4">
        <dgm:presLayoutVars>
          <dgm:chMax val="0"/>
          <dgm:bulletEnabled val="1"/>
        </dgm:presLayoutVars>
      </dgm:prSet>
      <dgm:spPr/>
      <dgm:t>
        <a:bodyPr/>
        <a:lstStyle/>
        <a:p>
          <a:endParaRPr lang="en-US"/>
        </a:p>
      </dgm:t>
    </dgm:pt>
    <dgm:pt modelId="{A13B014D-D9D2-4364-9997-83FAD73F3EAB}" type="pres">
      <dgm:prSet presAssocID="{B2AA6E56-EB82-46C0-876D-150DB00D5DCF}" presName="negativeSpace" presStyleCnt="0"/>
      <dgm:spPr/>
    </dgm:pt>
    <dgm:pt modelId="{128E3129-BA5D-4B3B-B6EF-83175436D1B0}" type="pres">
      <dgm:prSet presAssocID="{B2AA6E56-EB82-46C0-876D-150DB00D5DCF}" presName="childText" presStyleLbl="conFgAcc1" presStyleIdx="2" presStyleCnt="4" custScaleX="76461" custScaleY="89193">
        <dgm:presLayoutVars>
          <dgm:bulletEnabled val="1"/>
        </dgm:presLayoutVars>
      </dgm:prSet>
      <dgm:spPr/>
      <dgm:t>
        <a:bodyPr/>
        <a:lstStyle/>
        <a:p>
          <a:endParaRPr lang="en-US"/>
        </a:p>
      </dgm:t>
    </dgm:pt>
    <dgm:pt modelId="{1FAAA86B-2EE3-4F64-9D87-2B422EF9C753}" type="pres">
      <dgm:prSet presAssocID="{862D8F07-A3EC-4B84-8BD5-98358AF7C724}" presName="spaceBetweenRectangles" presStyleCnt="0"/>
      <dgm:spPr/>
    </dgm:pt>
    <dgm:pt modelId="{3EFE44D2-726D-4E1B-A409-62A580813B89}" type="pres">
      <dgm:prSet presAssocID="{0C2E5753-539D-4F9A-A15C-86444E9E1C8D}" presName="parentLin" presStyleCnt="0"/>
      <dgm:spPr/>
    </dgm:pt>
    <dgm:pt modelId="{0B1C82BE-9C75-40A6-9385-7DFE466D3CD0}" type="pres">
      <dgm:prSet presAssocID="{0C2E5753-539D-4F9A-A15C-86444E9E1C8D}" presName="parentLeftMargin" presStyleLbl="node1" presStyleIdx="2" presStyleCnt="4"/>
      <dgm:spPr/>
      <dgm:t>
        <a:bodyPr/>
        <a:lstStyle/>
        <a:p>
          <a:endParaRPr lang="en-US"/>
        </a:p>
      </dgm:t>
    </dgm:pt>
    <dgm:pt modelId="{48CCE08C-A6B4-4901-9DD9-950F0AD76165}" type="pres">
      <dgm:prSet presAssocID="{0C2E5753-539D-4F9A-A15C-86444E9E1C8D}" presName="parentText" presStyleLbl="node1" presStyleIdx="3" presStyleCnt="4">
        <dgm:presLayoutVars>
          <dgm:chMax val="0"/>
          <dgm:bulletEnabled val="1"/>
        </dgm:presLayoutVars>
      </dgm:prSet>
      <dgm:spPr/>
      <dgm:t>
        <a:bodyPr/>
        <a:lstStyle/>
        <a:p>
          <a:endParaRPr lang="en-US"/>
        </a:p>
      </dgm:t>
    </dgm:pt>
    <dgm:pt modelId="{434F83A9-1E9C-4401-B205-A61047AFB192}" type="pres">
      <dgm:prSet presAssocID="{0C2E5753-539D-4F9A-A15C-86444E9E1C8D}" presName="negativeSpace" presStyleCnt="0"/>
      <dgm:spPr/>
    </dgm:pt>
    <dgm:pt modelId="{AF761570-E9CE-4163-9F51-FFB5A01DED9A}" type="pres">
      <dgm:prSet presAssocID="{0C2E5753-539D-4F9A-A15C-86444E9E1C8D}" presName="childText" presStyleLbl="conFgAcc1" presStyleIdx="3" presStyleCnt="4" custScaleX="75894" custLinFactNeighborX="-87" custLinFactNeighborY="4214">
        <dgm:presLayoutVars>
          <dgm:bulletEnabled val="1"/>
        </dgm:presLayoutVars>
      </dgm:prSet>
      <dgm:spPr/>
      <dgm:t>
        <a:bodyPr/>
        <a:lstStyle/>
        <a:p>
          <a:endParaRPr lang="en-US"/>
        </a:p>
      </dgm:t>
    </dgm:pt>
  </dgm:ptLst>
  <dgm:cxnLst>
    <dgm:cxn modelId="{B04028A3-3D7C-4776-8598-41075D1F372C}" type="presOf" srcId="{DC4FE319-B64A-410B-A075-F80D9769CE15}" destId="{ACA9FCDD-CA63-4125-AFDF-A5472E1B7A7F}" srcOrd="0" destOrd="0" presId="urn:microsoft.com/office/officeart/2005/8/layout/list1"/>
    <dgm:cxn modelId="{4E576CE4-962D-493F-9889-00D06FEA17DC}" type="presOf" srcId="{A6B4E692-CAB5-4A0A-AE6A-0D8A7F16484F}" destId="{F41BD8EF-100A-40DE-8046-8977C0468A98}" srcOrd="0" destOrd="0" presId="urn:microsoft.com/office/officeart/2005/8/layout/list1"/>
    <dgm:cxn modelId="{034D9E31-641F-438A-89A0-6896D9D1CD3B}" srcId="{A6B4E692-CAB5-4A0A-AE6A-0D8A7F16484F}" destId="{E7BD2A5C-985E-49E4-874D-C7430276B278}" srcOrd="2" destOrd="0" parTransId="{CB0E88B6-5E47-4532-B49D-E3897C669398}" sibTransId="{76110BD1-9517-4AEB-A5E4-7EF443A8A3CA}"/>
    <dgm:cxn modelId="{7810A9D8-B7C8-4FE3-B7ED-C66925A2357F}" srcId="{A6B4E692-CAB5-4A0A-AE6A-0D8A7F16484F}" destId="{1D7442E2-8596-4CD8-B14A-B3FBAB2628E5}" srcOrd="1" destOrd="0" parTransId="{5087B44F-702B-43FE-85B3-115D92C85AF4}" sibTransId="{626757FE-87EE-4049-9E1F-143B642A8AAC}"/>
    <dgm:cxn modelId="{392BA083-963A-4A34-8EA5-799FB288523F}" srcId="{B2AA6E56-EB82-46C0-876D-150DB00D5DCF}" destId="{CD20FA56-B463-4416-89F7-F0C1827F432F}" srcOrd="2" destOrd="0" parTransId="{832B525E-21EF-474B-AED5-9C6E81E46305}" sibTransId="{83D0B6E5-E27A-44F7-B6D3-D0D275E8B443}"/>
    <dgm:cxn modelId="{AA9C0ABA-6D14-4586-A54A-2053D829908A}" srcId="{0C2E5753-539D-4F9A-A15C-86444E9E1C8D}" destId="{1FB3BD95-1DD9-4A93-A159-955105605A4D}" srcOrd="2" destOrd="0" parTransId="{0BC36FA0-AEED-47A5-AC05-F1694CE83FDF}" sibTransId="{87E8FD82-FBDF-4CB1-AACD-5898ABA43013}"/>
    <dgm:cxn modelId="{0C2197B2-EAE3-4CDB-9F03-08B1C627397C}" srcId="{A6B4E692-CAB5-4A0A-AE6A-0D8A7F16484F}" destId="{B3CF230F-902B-41DB-B925-13B21F2BB2E9}" srcOrd="0" destOrd="0" parTransId="{1641332D-C306-4BDB-AB04-A9ABDA382094}" sibTransId="{CDD7C7AB-C811-4A37-9333-B86851EE0022}"/>
    <dgm:cxn modelId="{0DAA23E4-6C2D-44CF-AA14-1E9AD2A18109}" srcId="{22E9FDE2-B9F3-4AA9-97EA-A616DB1237C4}" destId="{DC4FE319-B64A-410B-A075-F80D9769CE15}" srcOrd="0" destOrd="0" parTransId="{EDC99416-2CE4-4D4A-9BEA-C134E6973E34}" sibTransId="{DC1A5FAF-ECEC-4B58-9F84-9D7D4378E8C6}"/>
    <dgm:cxn modelId="{B0D97AAC-5967-4886-924F-02C1218E03A5}" srcId="{22E9FDE2-B9F3-4AA9-97EA-A616DB1237C4}" destId="{B2AA6E56-EB82-46C0-876D-150DB00D5DCF}" srcOrd="2" destOrd="0" parTransId="{1FDFC950-4762-46F9-9DFB-448209D5625F}" sibTransId="{862D8F07-A3EC-4B84-8BD5-98358AF7C724}"/>
    <dgm:cxn modelId="{03714014-14A5-4EAF-8C53-A84D5ED62AA4}" type="presOf" srcId="{C2AE647B-99FA-4354-90E5-B9549F916BC5}" destId="{3BA0D396-E787-4621-B517-C5B9533403BE}" srcOrd="0" destOrd="3" presId="urn:microsoft.com/office/officeart/2005/8/layout/list1"/>
    <dgm:cxn modelId="{A1545226-F702-4FAF-987A-FF0C8BD55D34}" type="presOf" srcId="{B2AA6E56-EB82-46C0-876D-150DB00D5DCF}" destId="{2F9BB911-17FF-43F7-B491-1CFBDF3FB9D7}" srcOrd="1" destOrd="0" presId="urn:microsoft.com/office/officeart/2005/8/layout/list1"/>
    <dgm:cxn modelId="{73F93ABF-AD57-410D-B8AA-96CF567E306F}" type="presOf" srcId="{64D313DE-017E-4DB2-937C-68FE4825699F}" destId="{128E3129-BA5D-4B3B-B6EF-83175436D1B0}" srcOrd="0" destOrd="0" presId="urn:microsoft.com/office/officeart/2005/8/layout/list1"/>
    <dgm:cxn modelId="{77B71458-3876-41AF-92CC-828A37548853}" type="presOf" srcId="{26A81F74-3352-4CEE-AEA2-E4F0DC913C3E}" destId="{128E3129-BA5D-4B3B-B6EF-83175436D1B0}" srcOrd="0" destOrd="3" presId="urn:microsoft.com/office/officeart/2005/8/layout/list1"/>
    <dgm:cxn modelId="{E3C1BF4B-1F31-408A-A69A-B0FDCE660073}" srcId="{A6B4E692-CAB5-4A0A-AE6A-0D8A7F16484F}" destId="{2F1E0AA3-5D45-41D3-8567-CDFD5B974C8A}" srcOrd="4" destOrd="0" parTransId="{0350937D-9C81-4173-B148-29BF787A06C1}" sibTransId="{66264E24-5924-4CBB-A54B-35A932135B24}"/>
    <dgm:cxn modelId="{9614A974-4317-4A19-8556-1CD51F68C215}" type="presOf" srcId="{0C2E5753-539D-4F9A-A15C-86444E9E1C8D}" destId="{0B1C82BE-9C75-40A6-9385-7DFE466D3CD0}" srcOrd="0" destOrd="0" presId="urn:microsoft.com/office/officeart/2005/8/layout/list1"/>
    <dgm:cxn modelId="{1BFA1475-025C-451A-A07B-C52702ECA6AE}" srcId="{22E9FDE2-B9F3-4AA9-97EA-A616DB1237C4}" destId="{0C2E5753-539D-4F9A-A15C-86444E9E1C8D}" srcOrd="3" destOrd="0" parTransId="{91D9A8D3-0967-4879-AA73-56FDEC15BDF5}" sibTransId="{3000B736-80D9-42C3-9039-E76EE7C20A03}"/>
    <dgm:cxn modelId="{18A0FEE2-47D9-4FB6-AB0C-C2F4D56D8DB4}" srcId="{22E9FDE2-B9F3-4AA9-97EA-A616DB1237C4}" destId="{A6B4E692-CAB5-4A0A-AE6A-0D8A7F16484F}" srcOrd="1" destOrd="0" parTransId="{D04083C0-E0D0-4C9E-B95E-798BD2AFD0F9}" sibTransId="{8927EA75-0345-4ECF-9CAA-FFA98B613324}"/>
    <dgm:cxn modelId="{30755CFA-A4F1-4CF5-9591-F9407D2B55A6}" type="presOf" srcId="{2CA19FCD-9820-4C04-9C8E-7D0254A07D67}" destId="{128E3129-BA5D-4B3B-B6EF-83175436D1B0}" srcOrd="0" destOrd="1" presId="urn:microsoft.com/office/officeart/2005/8/layout/list1"/>
    <dgm:cxn modelId="{5634AFD5-63ED-4A46-AD98-8C0B68B01A0A}" type="presOf" srcId="{CD20FA56-B463-4416-89F7-F0C1827F432F}" destId="{128E3129-BA5D-4B3B-B6EF-83175436D1B0}" srcOrd="0" destOrd="2" presId="urn:microsoft.com/office/officeart/2005/8/layout/list1"/>
    <dgm:cxn modelId="{249107BE-EA55-4637-B42C-DA967D1FB254}" type="presOf" srcId="{2F1E0AA3-5D45-41D3-8567-CDFD5B974C8A}" destId="{3BA0D396-E787-4621-B517-C5B9533403BE}" srcOrd="0" destOrd="4" presId="urn:microsoft.com/office/officeart/2005/8/layout/list1"/>
    <dgm:cxn modelId="{DBE9B97C-3441-4B71-87D2-BAE1FA936912}" type="presOf" srcId="{1FB3BD95-1DD9-4A93-A159-955105605A4D}" destId="{AF761570-E9CE-4163-9F51-FFB5A01DED9A}" srcOrd="0" destOrd="2" presId="urn:microsoft.com/office/officeart/2005/8/layout/list1"/>
    <dgm:cxn modelId="{5637046E-55AF-4E07-ABA2-3CBF687A2BF5}" type="presOf" srcId="{1D7442E2-8596-4CD8-B14A-B3FBAB2628E5}" destId="{3BA0D396-E787-4621-B517-C5B9533403BE}" srcOrd="0" destOrd="1" presId="urn:microsoft.com/office/officeart/2005/8/layout/list1"/>
    <dgm:cxn modelId="{63D2C143-3E0B-44A7-9BC0-D8FDC6972490}" type="presOf" srcId="{B2AA6E56-EB82-46C0-876D-150DB00D5DCF}" destId="{F7563578-3679-4114-896F-684FB4D3535A}" srcOrd="0" destOrd="0" presId="urn:microsoft.com/office/officeart/2005/8/layout/list1"/>
    <dgm:cxn modelId="{D15C3587-B86E-4D5C-8EAC-DD220D845418}" type="presOf" srcId="{07419D05-1502-401C-88B6-660F28C4117F}" destId="{AF761570-E9CE-4163-9F51-FFB5A01DED9A}" srcOrd="0" destOrd="1" presId="urn:microsoft.com/office/officeart/2005/8/layout/list1"/>
    <dgm:cxn modelId="{85D31B7A-5526-4C10-8769-D25C8FB3B760}" srcId="{B2AA6E56-EB82-46C0-876D-150DB00D5DCF}" destId="{64D313DE-017E-4DB2-937C-68FE4825699F}" srcOrd="0" destOrd="0" parTransId="{8EEE9AB6-EC50-4CEE-9FEA-74E6F8F4E54A}" sibTransId="{E4B9B1BC-4A37-4F83-ADE2-5AEBA5FDE94C}"/>
    <dgm:cxn modelId="{D2CA710A-108B-4186-9E36-8991245A24D3}" type="presOf" srcId="{EBCB315D-69AB-4B01-B6A2-352F39EDAFC9}" destId="{AF761570-E9CE-4163-9F51-FFB5A01DED9A}" srcOrd="0" destOrd="0" presId="urn:microsoft.com/office/officeart/2005/8/layout/list1"/>
    <dgm:cxn modelId="{215CD1A0-A336-4432-B670-E09288A57C94}" type="presOf" srcId="{0C2E5753-539D-4F9A-A15C-86444E9E1C8D}" destId="{48CCE08C-A6B4-4901-9DD9-950F0AD76165}" srcOrd="1" destOrd="0" presId="urn:microsoft.com/office/officeart/2005/8/layout/list1"/>
    <dgm:cxn modelId="{58450B9F-5861-45A2-A388-8BF832C0058E}" type="presOf" srcId="{DC4FE319-B64A-410B-A075-F80D9769CE15}" destId="{CDD4B025-F276-476A-B9C0-98B89B10A34C}" srcOrd="1" destOrd="0" presId="urn:microsoft.com/office/officeart/2005/8/layout/list1"/>
    <dgm:cxn modelId="{577F78FF-E77C-450B-A573-1AD111E4E708}" srcId="{A6B4E692-CAB5-4A0A-AE6A-0D8A7F16484F}" destId="{C2AE647B-99FA-4354-90E5-B9549F916BC5}" srcOrd="3" destOrd="0" parTransId="{3A12B302-93CA-4043-8DFD-EBE7BEFE142E}" sibTransId="{2237CDCF-BA3A-4377-AE1E-5F5B0A9B1F89}"/>
    <dgm:cxn modelId="{F8276135-912B-480E-B365-24D0FD2917C2}" type="presOf" srcId="{A6B4E692-CAB5-4A0A-AE6A-0D8A7F16484F}" destId="{F5E87E6E-8907-4AC7-AD19-FD636E83B8DC}" srcOrd="1" destOrd="0" presId="urn:microsoft.com/office/officeart/2005/8/layout/list1"/>
    <dgm:cxn modelId="{9F17D15C-9798-491B-AF7A-CED32560B79C}" type="presOf" srcId="{B3CF230F-902B-41DB-B925-13B21F2BB2E9}" destId="{3BA0D396-E787-4621-B517-C5B9533403BE}" srcOrd="0" destOrd="0" presId="urn:microsoft.com/office/officeart/2005/8/layout/list1"/>
    <dgm:cxn modelId="{BD4A4021-5A86-47E3-82E7-8E701F9B6F3C}" srcId="{0C2E5753-539D-4F9A-A15C-86444E9E1C8D}" destId="{07419D05-1502-401C-88B6-660F28C4117F}" srcOrd="1" destOrd="0" parTransId="{8F5CD0B5-CF80-41B8-8B87-A56B53D0C532}" sibTransId="{5423632A-CB9F-4A87-8127-B66D2F416040}"/>
    <dgm:cxn modelId="{CA24AE3E-6915-49B9-BF7A-84D70134AD9A}" srcId="{B2AA6E56-EB82-46C0-876D-150DB00D5DCF}" destId="{26A81F74-3352-4CEE-AEA2-E4F0DC913C3E}" srcOrd="3" destOrd="0" parTransId="{25E51235-5E1A-4798-8B7C-30A69A69BECE}" sibTransId="{6AE5969B-4A3F-4114-8E50-EEAB77D4FEA5}"/>
    <dgm:cxn modelId="{E34FDA47-E4CC-4F72-920B-02C628366FC8}" type="presOf" srcId="{22E9FDE2-B9F3-4AA9-97EA-A616DB1237C4}" destId="{99D6D41E-1A0D-4530-A41B-5F03D7A8606C}" srcOrd="0" destOrd="0" presId="urn:microsoft.com/office/officeart/2005/8/layout/list1"/>
    <dgm:cxn modelId="{661AEFC1-2369-42EB-8E47-10E85133C7D4}" srcId="{0C2E5753-539D-4F9A-A15C-86444E9E1C8D}" destId="{EBCB315D-69AB-4B01-B6A2-352F39EDAFC9}" srcOrd="0" destOrd="0" parTransId="{69D77303-8DAE-49F6-A39E-CE16C6BCC2B7}" sibTransId="{D8450866-9B15-467B-8DAB-F675F8FF81E4}"/>
    <dgm:cxn modelId="{B9A008E2-D1A4-48E2-8D7E-6D9AA75A7F0A}" type="presOf" srcId="{E7BD2A5C-985E-49E4-874D-C7430276B278}" destId="{3BA0D396-E787-4621-B517-C5B9533403BE}" srcOrd="0" destOrd="2" presId="urn:microsoft.com/office/officeart/2005/8/layout/list1"/>
    <dgm:cxn modelId="{691E20B5-BBAE-4860-AC0D-548E7907D07B}" srcId="{B2AA6E56-EB82-46C0-876D-150DB00D5DCF}" destId="{2CA19FCD-9820-4C04-9C8E-7D0254A07D67}" srcOrd="1" destOrd="0" parTransId="{42E46500-0401-4E97-8C9D-F4BACC5F0CDA}" sibTransId="{6044CBBE-871D-42FA-A993-9F858A7C8E21}"/>
    <dgm:cxn modelId="{13EA4162-DAF2-4F73-B2A1-583A8917C610}" type="presParOf" srcId="{99D6D41E-1A0D-4530-A41B-5F03D7A8606C}" destId="{C19A26C5-085D-4BE1-9E20-7D6079C9452D}" srcOrd="0" destOrd="0" presId="urn:microsoft.com/office/officeart/2005/8/layout/list1"/>
    <dgm:cxn modelId="{064EB0A5-91ED-4340-8F37-A460B6A12216}" type="presParOf" srcId="{C19A26C5-085D-4BE1-9E20-7D6079C9452D}" destId="{ACA9FCDD-CA63-4125-AFDF-A5472E1B7A7F}" srcOrd="0" destOrd="0" presId="urn:microsoft.com/office/officeart/2005/8/layout/list1"/>
    <dgm:cxn modelId="{1704749A-91A9-44A7-AF7B-97D04CFB9FAB}" type="presParOf" srcId="{C19A26C5-085D-4BE1-9E20-7D6079C9452D}" destId="{CDD4B025-F276-476A-B9C0-98B89B10A34C}" srcOrd="1" destOrd="0" presId="urn:microsoft.com/office/officeart/2005/8/layout/list1"/>
    <dgm:cxn modelId="{F697D2EA-91BC-4744-9C1C-E203CFE52598}" type="presParOf" srcId="{99D6D41E-1A0D-4530-A41B-5F03D7A8606C}" destId="{1F554ABB-8D86-4791-935E-B4DB3AE9DAD5}" srcOrd="1" destOrd="0" presId="urn:microsoft.com/office/officeart/2005/8/layout/list1"/>
    <dgm:cxn modelId="{0000B746-AD75-4ABB-950D-BD2C7C3CEDF5}" type="presParOf" srcId="{99D6D41E-1A0D-4530-A41B-5F03D7A8606C}" destId="{A91BB434-3179-435B-921E-AFE722DDBE8C}" srcOrd="2" destOrd="0" presId="urn:microsoft.com/office/officeart/2005/8/layout/list1"/>
    <dgm:cxn modelId="{800FAF00-A5BD-4D64-A1DF-EF0B4B16D9FA}" type="presParOf" srcId="{99D6D41E-1A0D-4530-A41B-5F03D7A8606C}" destId="{1D260250-AE46-452B-8FCA-3B158791C327}" srcOrd="3" destOrd="0" presId="urn:microsoft.com/office/officeart/2005/8/layout/list1"/>
    <dgm:cxn modelId="{30531AA2-308A-4F64-B9C0-559131445407}" type="presParOf" srcId="{99D6D41E-1A0D-4530-A41B-5F03D7A8606C}" destId="{C64AF620-A776-45B4-9CE1-C497B797AF38}" srcOrd="4" destOrd="0" presId="urn:microsoft.com/office/officeart/2005/8/layout/list1"/>
    <dgm:cxn modelId="{7421831E-5C0F-4085-8F3E-87ADE1FB8374}" type="presParOf" srcId="{C64AF620-A776-45B4-9CE1-C497B797AF38}" destId="{F41BD8EF-100A-40DE-8046-8977C0468A98}" srcOrd="0" destOrd="0" presId="urn:microsoft.com/office/officeart/2005/8/layout/list1"/>
    <dgm:cxn modelId="{B5C5486E-4A74-45F5-B350-2BCB1F07EEEB}" type="presParOf" srcId="{C64AF620-A776-45B4-9CE1-C497B797AF38}" destId="{F5E87E6E-8907-4AC7-AD19-FD636E83B8DC}" srcOrd="1" destOrd="0" presId="urn:microsoft.com/office/officeart/2005/8/layout/list1"/>
    <dgm:cxn modelId="{49A550A5-DD09-41CE-8A7C-F01E51C0F866}" type="presParOf" srcId="{99D6D41E-1A0D-4530-A41B-5F03D7A8606C}" destId="{53C22A82-D122-4A63-94D2-DC177777E800}" srcOrd="5" destOrd="0" presId="urn:microsoft.com/office/officeart/2005/8/layout/list1"/>
    <dgm:cxn modelId="{77A0577A-713E-47E8-AF08-D28ED2FBA6BC}" type="presParOf" srcId="{99D6D41E-1A0D-4530-A41B-5F03D7A8606C}" destId="{3BA0D396-E787-4621-B517-C5B9533403BE}" srcOrd="6" destOrd="0" presId="urn:microsoft.com/office/officeart/2005/8/layout/list1"/>
    <dgm:cxn modelId="{ADD17F4D-D50F-497A-B407-0511AC4C8BC8}" type="presParOf" srcId="{99D6D41E-1A0D-4530-A41B-5F03D7A8606C}" destId="{001A0D2A-7479-4FFC-92BF-C2377E42AB99}" srcOrd="7" destOrd="0" presId="urn:microsoft.com/office/officeart/2005/8/layout/list1"/>
    <dgm:cxn modelId="{247531D5-5E39-4671-A309-91F82D2F21A8}" type="presParOf" srcId="{99D6D41E-1A0D-4530-A41B-5F03D7A8606C}" destId="{362D4B59-6727-47B9-A34E-E7EAA29E125A}" srcOrd="8" destOrd="0" presId="urn:microsoft.com/office/officeart/2005/8/layout/list1"/>
    <dgm:cxn modelId="{5EF4ABDA-6565-41AA-B2DB-4B4B0FF05EC3}" type="presParOf" srcId="{362D4B59-6727-47B9-A34E-E7EAA29E125A}" destId="{F7563578-3679-4114-896F-684FB4D3535A}" srcOrd="0" destOrd="0" presId="urn:microsoft.com/office/officeart/2005/8/layout/list1"/>
    <dgm:cxn modelId="{189A5189-94AD-499D-AB5D-957762D52046}" type="presParOf" srcId="{362D4B59-6727-47B9-A34E-E7EAA29E125A}" destId="{2F9BB911-17FF-43F7-B491-1CFBDF3FB9D7}" srcOrd="1" destOrd="0" presId="urn:microsoft.com/office/officeart/2005/8/layout/list1"/>
    <dgm:cxn modelId="{8DE04F18-5C14-4C1C-BC26-7A77C308222E}" type="presParOf" srcId="{99D6D41E-1A0D-4530-A41B-5F03D7A8606C}" destId="{A13B014D-D9D2-4364-9997-83FAD73F3EAB}" srcOrd="9" destOrd="0" presId="urn:microsoft.com/office/officeart/2005/8/layout/list1"/>
    <dgm:cxn modelId="{923A24AE-4A4C-499A-AA4C-122256A56F08}" type="presParOf" srcId="{99D6D41E-1A0D-4530-A41B-5F03D7A8606C}" destId="{128E3129-BA5D-4B3B-B6EF-83175436D1B0}" srcOrd="10" destOrd="0" presId="urn:microsoft.com/office/officeart/2005/8/layout/list1"/>
    <dgm:cxn modelId="{0A4C8867-244A-45C6-BE2D-1B3E6459730F}" type="presParOf" srcId="{99D6D41E-1A0D-4530-A41B-5F03D7A8606C}" destId="{1FAAA86B-2EE3-4F64-9D87-2B422EF9C753}" srcOrd="11" destOrd="0" presId="urn:microsoft.com/office/officeart/2005/8/layout/list1"/>
    <dgm:cxn modelId="{80DD9479-C72C-4331-8AAC-C29514C6E461}" type="presParOf" srcId="{99D6D41E-1A0D-4530-A41B-5F03D7A8606C}" destId="{3EFE44D2-726D-4E1B-A409-62A580813B89}" srcOrd="12" destOrd="0" presId="urn:microsoft.com/office/officeart/2005/8/layout/list1"/>
    <dgm:cxn modelId="{C718D72E-EAD6-4361-B7A9-C7280372FD85}" type="presParOf" srcId="{3EFE44D2-726D-4E1B-A409-62A580813B89}" destId="{0B1C82BE-9C75-40A6-9385-7DFE466D3CD0}" srcOrd="0" destOrd="0" presId="urn:microsoft.com/office/officeart/2005/8/layout/list1"/>
    <dgm:cxn modelId="{67831E9E-8C1E-4328-AD64-830C1453AB45}" type="presParOf" srcId="{3EFE44D2-726D-4E1B-A409-62A580813B89}" destId="{48CCE08C-A6B4-4901-9DD9-950F0AD76165}" srcOrd="1" destOrd="0" presId="urn:microsoft.com/office/officeart/2005/8/layout/list1"/>
    <dgm:cxn modelId="{13F9F857-B6F6-4929-B34A-132AF4589560}" type="presParOf" srcId="{99D6D41E-1A0D-4530-A41B-5F03D7A8606C}" destId="{434F83A9-1E9C-4401-B205-A61047AFB192}" srcOrd="13" destOrd="0" presId="urn:microsoft.com/office/officeart/2005/8/layout/list1"/>
    <dgm:cxn modelId="{356E5604-6786-434C-A5C9-FB29E15EFD4B}" type="presParOf" srcId="{99D6D41E-1A0D-4530-A41B-5F03D7A8606C}" destId="{AF761570-E9CE-4163-9F51-FFB5A01DED9A}"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1BB434-3179-435B-921E-AFE722DDBE8C}">
      <dsp:nvSpPr>
        <dsp:cNvPr id="0" name=""/>
        <dsp:cNvSpPr/>
      </dsp:nvSpPr>
      <dsp:spPr>
        <a:xfrm flipV="1">
          <a:off x="0" y="675388"/>
          <a:ext cx="11181805" cy="5225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D4B025-F276-476A-B9C0-98B89B10A34C}">
      <dsp:nvSpPr>
        <dsp:cNvPr id="0" name=""/>
        <dsp:cNvSpPr/>
      </dsp:nvSpPr>
      <dsp:spPr>
        <a:xfrm>
          <a:off x="559090" y="144113"/>
          <a:ext cx="8697811" cy="767434"/>
        </a:xfrm>
        <a:prstGeom prst="roundRect">
          <a:avLst/>
        </a:prstGeom>
        <a:solidFill>
          <a:schemeClr val="accent2">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5852" tIns="0" rIns="295852" bIns="0" numCol="1" spcCol="1270" anchor="ctr" anchorCtr="0">
          <a:noAutofit/>
        </a:bodyPr>
        <a:lstStyle/>
        <a:p>
          <a:pPr lvl="0" algn="ctr" defTabSz="889000">
            <a:lnSpc>
              <a:spcPct val="90000"/>
            </a:lnSpc>
            <a:spcBef>
              <a:spcPct val="0"/>
            </a:spcBef>
            <a:spcAft>
              <a:spcPct val="35000"/>
            </a:spcAft>
          </a:pPr>
          <a:r>
            <a:rPr lang="en-US" sz="2000" b="1" kern="1200" dirty="0" smtClean="0"/>
            <a:t>The survey indicated we are a “Clergy Focused” congregation.   RISK FACTORS for such a congregation include:</a:t>
          </a:r>
          <a:endParaRPr lang="en-US" sz="2000" kern="1200" dirty="0"/>
        </a:p>
      </dsp:txBody>
      <dsp:txXfrm>
        <a:off x="596553" y="181576"/>
        <a:ext cx="8622885" cy="692508"/>
      </dsp:txXfrm>
    </dsp:sp>
    <dsp:sp modelId="{3BA0D396-E787-4621-B517-C5B9533403BE}">
      <dsp:nvSpPr>
        <dsp:cNvPr id="0" name=""/>
        <dsp:cNvSpPr/>
      </dsp:nvSpPr>
      <dsp:spPr>
        <a:xfrm>
          <a:off x="35110" y="1166473"/>
          <a:ext cx="8490568" cy="1864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67832" tIns="270764" rIns="867832" bIns="92456" numCol="1" spcCol="1270" anchor="t" anchorCtr="0">
          <a:noAutofit/>
        </a:bodyPr>
        <a:lstStyle/>
        <a:p>
          <a:pPr marL="114300" lvl="1" indent="-114300" algn="l" defTabSz="577850">
            <a:lnSpc>
              <a:spcPct val="90000"/>
            </a:lnSpc>
            <a:spcBef>
              <a:spcPct val="0"/>
            </a:spcBef>
            <a:spcAft>
              <a:spcPct val="15000"/>
            </a:spcAft>
            <a:buChar char="••"/>
          </a:pPr>
          <a:r>
            <a:rPr lang="en-US" sz="1300" b="1" kern="1200"/>
            <a:t>High anxiety</a:t>
          </a:r>
          <a:endParaRPr lang="en-US" sz="1300" kern="1200"/>
        </a:p>
        <a:p>
          <a:pPr marL="114300" lvl="1" indent="-114300" algn="l" defTabSz="577850">
            <a:lnSpc>
              <a:spcPct val="90000"/>
            </a:lnSpc>
            <a:spcBef>
              <a:spcPct val="0"/>
            </a:spcBef>
            <a:spcAft>
              <a:spcPct val="15000"/>
            </a:spcAft>
            <a:buChar char="••"/>
          </a:pPr>
          <a:r>
            <a:rPr lang="en-US" sz="1300" b="1" kern="1200" dirty="0"/>
            <a:t>Loss of commitment to mission</a:t>
          </a:r>
          <a:endParaRPr lang="en-US" sz="1300" kern="1200" dirty="0"/>
        </a:p>
        <a:p>
          <a:pPr marL="114300" lvl="1" indent="-114300" algn="l" defTabSz="577850">
            <a:lnSpc>
              <a:spcPct val="90000"/>
            </a:lnSpc>
            <a:spcBef>
              <a:spcPct val="0"/>
            </a:spcBef>
            <a:spcAft>
              <a:spcPct val="15000"/>
            </a:spcAft>
            <a:buChar char="••"/>
          </a:pPr>
          <a:r>
            <a:rPr lang="en-US" sz="1300" b="1" kern="1200" dirty="0"/>
            <a:t>Loss of external focus</a:t>
          </a:r>
          <a:endParaRPr lang="en-US" sz="1300" kern="1200" dirty="0"/>
        </a:p>
        <a:p>
          <a:pPr marL="114300" lvl="1" indent="-114300" algn="l" defTabSz="577850">
            <a:lnSpc>
              <a:spcPct val="90000"/>
            </a:lnSpc>
            <a:spcBef>
              <a:spcPct val="0"/>
            </a:spcBef>
            <a:spcAft>
              <a:spcPct val="15000"/>
            </a:spcAft>
            <a:buChar char="••"/>
          </a:pPr>
          <a:r>
            <a:rPr lang="en-US" sz="1300" b="1" kern="1200" dirty="0"/>
            <a:t>Difficulty with pastoral transitions</a:t>
          </a:r>
          <a:endParaRPr lang="en-US" sz="1300" kern="1200" dirty="0"/>
        </a:p>
        <a:p>
          <a:pPr marL="114300" lvl="1" indent="-114300" algn="l" defTabSz="577850">
            <a:lnSpc>
              <a:spcPct val="90000"/>
            </a:lnSpc>
            <a:spcBef>
              <a:spcPct val="0"/>
            </a:spcBef>
            <a:spcAft>
              <a:spcPct val="15000"/>
            </a:spcAft>
            <a:buChar char="••"/>
          </a:pPr>
          <a:r>
            <a:rPr lang="en-US" sz="1300" b="1" kern="1200"/>
            <a:t>Periods of perceived absolute harmony and perceived absolute discord dependent of relationship with Pastor</a:t>
          </a:r>
          <a:endParaRPr lang="en-US" sz="1300" kern="1200"/>
        </a:p>
      </dsp:txBody>
      <dsp:txXfrm>
        <a:off x="35110" y="1166473"/>
        <a:ext cx="8490568" cy="1864800"/>
      </dsp:txXfrm>
    </dsp:sp>
    <dsp:sp modelId="{F5E87E6E-8907-4AC7-AD19-FD636E83B8DC}">
      <dsp:nvSpPr>
        <dsp:cNvPr id="0" name=""/>
        <dsp:cNvSpPr/>
      </dsp:nvSpPr>
      <dsp:spPr>
        <a:xfrm>
          <a:off x="559090" y="930310"/>
          <a:ext cx="7827263" cy="4723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5852" tIns="0" rIns="295852" bIns="0" numCol="1" spcCol="1270" anchor="ctr" anchorCtr="0">
          <a:noAutofit/>
        </a:bodyPr>
        <a:lstStyle/>
        <a:p>
          <a:pPr lvl="0" algn="l" defTabSz="577850">
            <a:lnSpc>
              <a:spcPct val="90000"/>
            </a:lnSpc>
            <a:spcBef>
              <a:spcPct val="0"/>
            </a:spcBef>
            <a:spcAft>
              <a:spcPct val="35000"/>
            </a:spcAft>
          </a:pPr>
          <a:r>
            <a:rPr lang="en-US" sz="1300" b="1" kern="1200" dirty="0"/>
            <a:t>Congregation</a:t>
          </a:r>
          <a:endParaRPr lang="en-US" sz="1300" kern="1200" dirty="0"/>
        </a:p>
      </dsp:txBody>
      <dsp:txXfrm>
        <a:off x="582147" y="953367"/>
        <a:ext cx="7781149" cy="426206"/>
      </dsp:txXfrm>
    </dsp:sp>
    <dsp:sp modelId="{128E3129-BA5D-4B3B-B6EF-83175436D1B0}">
      <dsp:nvSpPr>
        <dsp:cNvPr id="0" name=""/>
        <dsp:cNvSpPr/>
      </dsp:nvSpPr>
      <dsp:spPr>
        <a:xfrm>
          <a:off x="0" y="3237559"/>
          <a:ext cx="8549719" cy="1258691"/>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67832" tIns="270764" rIns="867832" bIns="92456" numCol="1" spcCol="1270" anchor="t" anchorCtr="0">
          <a:noAutofit/>
        </a:bodyPr>
        <a:lstStyle/>
        <a:p>
          <a:pPr marL="114300" lvl="1" indent="-114300" algn="l" defTabSz="577850">
            <a:lnSpc>
              <a:spcPct val="90000"/>
            </a:lnSpc>
            <a:spcBef>
              <a:spcPct val="0"/>
            </a:spcBef>
            <a:spcAft>
              <a:spcPct val="15000"/>
            </a:spcAft>
            <a:buChar char="••"/>
          </a:pPr>
          <a:r>
            <a:rPr lang="en-US" sz="1300" b="1" kern="1200"/>
            <a:t>High frustration because decision making is often very difficult</a:t>
          </a:r>
          <a:endParaRPr lang="en-US" sz="1300" kern="1200"/>
        </a:p>
        <a:p>
          <a:pPr marL="114300" lvl="1" indent="-114300" algn="l" defTabSz="577850">
            <a:lnSpc>
              <a:spcPct val="90000"/>
            </a:lnSpc>
            <a:spcBef>
              <a:spcPct val="0"/>
            </a:spcBef>
            <a:spcAft>
              <a:spcPct val="15000"/>
            </a:spcAft>
            <a:buChar char="••"/>
          </a:pPr>
          <a:r>
            <a:rPr lang="en-US" sz="1300" b="1" kern="1200" dirty="0"/>
            <a:t>Loss of trust</a:t>
          </a:r>
          <a:endParaRPr lang="en-US" sz="1300" kern="1200" dirty="0"/>
        </a:p>
        <a:p>
          <a:pPr marL="114300" lvl="1" indent="-114300" algn="l" defTabSz="577850">
            <a:lnSpc>
              <a:spcPct val="90000"/>
            </a:lnSpc>
            <a:spcBef>
              <a:spcPct val="0"/>
            </a:spcBef>
            <a:spcAft>
              <a:spcPct val="15000"/>
            </a:spcAft>
            <a:buChar char="••"/>
          </a:pPr>
          <a:r>
            <a:rPr lang="en-US" sz="1300" b="1" kern="1200"/>
            <a:t>Loss of commitment to mission</a:t>
          </a:r>
          <a:endParaRPr lang="en-US" sz="1300" kern="1200"/>
        </a:p>
        <a:p>
          <a:pPr marL="114300" lvl="1" indent="-114300" algn="l" defTabSz="577850">
            <a:lnSpc>
              <a:spcPct val="90000"/>
            </a:lnSpc>
            <a:spcBef>
              <a:spcPct val="0"/>
            </a:spcBef>
            <a:spcAft>
              <a:spcPct val="15000"/>
            </a:spcAft>
            <a:buChar char="••"/>
          </a:pPr>
          <a:r>
            <a:rPr lang="en-US" sz="1300" b="1" kern="1200" dirty="0"/>
            <a:t>Leaders either over-function or under-function, but mutual effort is often absent</a:t>
          </a:r>
          <a:endParaRPr lang="en-US" sz="1300" kern="1200" dirty="0"/>
        </a:p>
      </dsp:txBody>
      <dsp:txXfrm>
        <a:off x="0" y="3237559"/>
        <a:ext cx="8549719" cy="1258691"/>
      </dsp:txXfrm>
    </dsp:sp>
    <dsp:sp modelId="{2F9BB911-17FF-43F7-B491-1CFBDF3FB9D7}">
      <dsp:nvSpPr>
        <dsp:cNvPr id="0" name=""/>
        <dsp:cNvSpPr/>
      </dsp:nvSpPr>
      <dsp:spPr>
        <a:xfrm>
          <a:off x="559090" y="3001399"/>
          <a:ext cx="7827263" cy="4723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5852" tIns="0" rIns="295852" bIns="0" numCol="1" spcCol="1270" anchor="ctr" anchorCtr="0">
          <a:noAutofit/>
        </a:bodyPr>
        <a:lstStyle/>
        <a:p>
          <a:pPr lvl="0" algn="l" defTabSz="577850">
            <a:lnSpc>
              <a:spcPct val="90000"/>
            </a:lnSpc>
            <a:spcBef>
              <a:spcPct val="0"/>
            </a:spcBef>
            <a:spcAft>
              <a:spcPct val="35000"/>
            </a:spcAft>
          </a:pPr>
          <a:r>
            <a:rPr lang="en-US" sz="1300" b="1" kern="1200"/>
            <a:t>Leaders</a:t>
          </a:r>
          <a:endParaRPr lang="en-US" sz="1300" kern="1200"/>
        </a:p>
      </dsp:txBody>
      <dsp:txXfrm>
        <a:off x="582147" y="3024456"/>
        <a:ext cx="7781149" cy="426206"/>
      </dsp:txXfrm>
    </dsp:sp>
    <dsp:sp modelId="{AF761570-E9CE-4163-9F51-FFB5A01DED9A}">
      <dsp:nvSpPr>
        <dsp:cNvPr id="0" name=""/>
        <dsp:cNvSpPr/>
      </dsp:nvSpPr>
      <dsp:spPr>
        <a:xfrm>
          <a:off x="0" y="4828762"/>
          <a:ext cx="8486319" cy="11592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67832" tIns="270764" rIns="867832" bIns="92456" numCol="1" spcCol="1270" anchor="t" anchorCtr="0">
          <a:noAutofit/>
        </a:bodyPr>
        <a:lstStyle/>
        <a:p>
          <a:pPr marL="114300" lvl="1" indent="-114300" algn="l" defTabSz="577850">
            <a:lnSpc>
              <a:spcPct val="90000"/>
            </a:lnSpc>
            <a:spcBef>
              <a:spcPct val="0"/>
            </a:spcBef>
            <a:spcAft>
              <a:spcPct val="15000"/>
            </a:spcAft>
            <a:buChar char="••"/>
          </a:pPr>
          <a:r>
            <a:rPr lang="en-US" sz="1300" b="1" kern="1200"/>
            <a:t>High anxiety</a:t>
          </a:r>
          <a:endParaRPr lang="en-US" sz="1300" kern="1200"/>
        </a:p>
        <a:p>
          <a:pPr marL="114300" lvl="1" indent="-114300" algn="l" defTabSz="577850">
            <a:lnSpc>
              <a:spcPct val="90000"/>
            </a:lnSpc>
            <a:spcBef>
              <a:spcPct val="0"/>
            </a:spcBef>
            <a:spcAft>
              <a:spcPct val="15000"/>
            </a:spcAft>
            <a:buChar char="••"/>
          </a:pPr>
          <a:r>
            <a:rPr lang="en-US" sz="1300" b="1" kern="1200"/>
            <a:t>Burn-out</a:t>
          </a:r>
          <a:endParaRPr lang="en-US" sz="1300" kern="1200"/>
        </a:p>
        <a:p>
          <a:pPr marL="114300" lvl="1" indent="-114300" algn="l" defTabSz="577850">
            <a:lnSpc>
              <a:spcPct val="90000"/>
            </a:lnSpc>
            <a:spcBef>
              <a:spcPct val="0"/>
            </a:spcBef>
            <a:spcAft>
              <a:spcPct val="15000"/>
            </a:spcAft>
            <a:buChar char="••"/>
          </a:pPr>
          <a:r>
            <a:rPr lang="en-US" sz="1300" b="1" kern="1200"/>
            <a:t>Loss of energy </a:t>
          </a:r>
          <a:endParaRPr lang="en-US" sz="1300" kern="1200"/>
        </a:p>
      </dsp:txBody>
      <dsp:txXfrm>
        <a:off x="0" y="4828762"/>
        <a:ext cx="8486319" cy="1159200"/>
      </dsp:txXfrm>
    </dsp:sp>
    <dsp:sp modelId="{48CCE08C-A6B4-4901-9DD9-950F0AD76165}">
      <dsp:nvSpPr>
        <dsp:cNvPr id="0" name=""/>
        <dsp:cNvSpPr/>
      </dsp:nvSpPr>
      <dsp:spPr>
        <a:xfrm>
          <a:off x="559090" y="4582651"/>
          <a:ext cx="7827263" cy="4723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5852" tIns="0" rIns="295852" bIns="0" numCol="1" spcCol="1270" anchor="ctr" anchorCtr="0">
          <a:noAutofit/>
        </a:bodyPr>
        <a:lstStyle/>
        <a:p>
          <a:pPr lvl="0" algn="l" defTabSz="577850">
            <a:lnSpc>
              <a:spcPct val="90000"/>
            </a:lnSpc>
            <a:spcBef>
              <a:spcPct val="0"/>
            </a:spcBef>
            <a:spcAft>
              <a:spcPct val="35000"/>
            </a:spcAft>
          </a:pPr>
          <a:r>
            <a:rPr lang="en-US" sz="1300" b="1" kern="1200"/>
            <a:t>Clergy</a:t>
          </a:r>
          <a:endParaRPr lang="en-US" sz="1300" kern="1200"/>
        </a:p>
      </dsp:txBody>
      <dsp:txXfrm>
        <a:off x="582147" y="4605708"/>
        <a:ext cx="7781149" cy="42620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149BD46-31CD-44F7-AEBC-1BB90146CB0C}"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4143663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149BD46-31CD-44F7-AEBC-1BB90146CB0C}"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3363632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149BD46-31CD-44F7-AEBC-1BB90146CB0C}"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6E849-24E3-4913-9928-FF3B8E15BF4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96166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149BD46-31CD-44F7-AEBC-1BB90146CB0C}"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3804578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149BD46-31CD-44F7-AEBC-1BB90146CB0C}"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6E849-24E3-4913-9928-FF3B8E15BF4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89804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149BD46-31CD-44F7-AEBC-1BB90146CB0C}"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9556766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49BD46-31CD-44F7-AEBC-1BB90146CB0C}"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27142672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49BD46-31CD-44F7-AEBC-1BB90146CB0C}"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759978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49BD46-31CD-44F7-AEBC-1BB90146CB0C}"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1876665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149BD46-31CD-44F7-AEBC-1BB90146CB0C}"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3564076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149BD46-31CD-44F7-AEBC-1BB90146CB0C}" type="datetimeFigureOut">
              <a:rPr lang="en-US" smtClean="0"/>
              <a:t>7/29/2021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2052565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149BD46-31CD-44F7-AEBC-1BB90146CB0C}" type="datetimeFigureOut">
              <a:rPr lang="en-US" smtClean="0"/>
              <a:t>7/29/2021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504888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149BD46-31CD-44F7-AEBC-1BB90146CB0C}" type="datetimeFigureOut">
              <a:rPr lang="en-US" smtClean="0"/>
              <a:t>7/29/2021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1501765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9BD46-31CD-44F7-AEBC-1BB90146CB0C}" type="datetimeFigureOut">
              <a:rPr lang="en-US" smtClean="0"/>
              <a:t>7/29/2021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1623504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49BD46-31CD-44F7-AEBC-1BB90146CB0C}" type="datetimeFigureOut">
              <a:rPr lang="en-US" smtClean="0"/>
              <a:t>7/29/2021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1864547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149BD46-31CD-44F7-AEBC-1BB90146CB0C}" type="datetimeFigureOut">
              <a:rPr lang="en-US" smtClean="0"/>
              <a:t>7/29/2021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999717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149BD46-31CD-44F7-AEBC-1BB90146CB0C}" type="datetimeFigureOut">
              <a:rPr lang="en-US" smtClean="0"/>
              <a:t>7/29/2021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256E849-24E3-4913-9928-FF3B8E15BF44}" type="slidenum">
              <a:rPr lang="en-US" smtClean="0"/>
              <a:t>‹#›</a:t>
            </a:fld>
            <a:endParaRPr lang="en-US"/>
          </a:p>
        </p:txBody>
      </p:sp>
    </p:spTree>
    <p:extLst>
      <p:ext uri="{BB962C8B-B14F-4D97-AF65-F5344CB8AC3E}">
        <p14:creationId xmlns:p14="http://schemas.microsoft.com/office/powerpoint/2010/main" val="354581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940526" y="317354"/>
            <a:ext cx="8545221" cy="4806687"/>
          </a:xfrm>
          <a:prstGeom prst="rect">
            <a:avLst/>
          </a:prstGeom>
        </p:spPr>
      </p:pic>
      <p:sp>
        <p:nvSpPr>
          <p:cNvPr id="3" name="Subtitle 2"/>
          <p:cNvSpPr>
            <a:spLocks noGrp="1"/>
          </p:cNvSpPr>
          <p:nvPr>
            <p:ph type="subTitle" idx="1"/>
          </p:nvPr>
        </p:nvSpPr>
        <p:spPr>
          <a:xfrm>
            <a:off x="0" y="5119969"/>
            <a:ext cx="9144000" cy="1655762"/>
          </a:xfrm>
        </p:spPr>
        <p:txBody>
          <a:bodyPr>
            <a:normAutofit/>
          </a:bodyPr>
          <a:lstStyle/>
          <a:p>
            <a:r>
              <a:rPr lang="en-US" sz="2800" dirty="0" smtClean="0"/>
              <a:t>What did the CAT assessment have to say about Christ Lutheran Church?  Here are a few of the main findings…</a:t>
            </a:r>
            <a:endParaRPr lang="en-US" sz="2800" dirty="0"/>
          </a:p>
        </p:txBody>
      </p:sp>
    </p:spTree>
    <p:extLst>
      <p:ext uri="{BB962C8B-B14F-4D97-AF65-F5344CB8AC3E}">
        <p14:creationId xmlns:p14="http://schemas.microsoft.com/office/powerpoint/2010/main" val="6753912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86A6917D-9752-40C4-A5A1-AFA3E6BEA495}"/>
              </a:ext>
            </a:extLst>
          </p:cNvPr>
          <p:cNvPicPr>
            <a:picLocks noGrp="1" noChangeAspect="1"/>
          </p:cNvPicPr>
          <p:nvPr>
            <p:ph idx="1"/>
          </p:nvPr>
        </p:nvPicPr>
        <p:blipFill>
          <a:blip r:embed="rId2"/>
          <a:stretch>
            <a:fillRect/>
          </a:stretch>
        </p:blipFill>
        <p:spPr>
          <a:xfrm>
            <a:off x="1088571" y="0"/>
            <a:ext cx="8064138" cy="6865088"/>
          </a:xfrm>
          <a:prstGeom prst="rect">
            <a:avLst/>
          </a:prstGeom>
        </p:spPr>
      </p:pic>
    </p:spTree>
    <p:extLst>
      <p:ext uri="{BB962C8B-B14F-4D97-AF65-F5344CB8AC3E}">
        <p14:creationId xmlns:p14="http://schemas.microsoft.com/office/powerpoint/2010/main" val="19494717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a:t>
            </a:r>
            <a:endParaRPr lang="en-US" dirty="0"/>
          </a:p>
        </p:txBody>
      </p:sp>
      <p:pic>
        <p:nvPicPr>
          <p:cNvPr id="4" name="Content Placeholder 3"/>
          <p:cNvPicPr>
            <a:picLocks noGrp="1" noChangeAspect="1"/>
          </p:cNvPicPr>
          <p:nvPr>
            <p:ph idx="1"/>
          </p:nvPr>
        </p:nvPicPr>
        <p:blipFill>
          <a:blip r:embed="rId2"/>
          <a:stretch>
            <a:fillRect/>
          </a:stretch>
        </p:blipFill>
        <p:spPr>
          <a:xfrm>
            <a:off x="905691" y="1462609"/>
            <a:ext cx="6520049" cy="3457734"/>
          </a:xfrm>
          <a:prstGeom prst="rect">
            <a:avLst/>
          </a:prstGeom>
        </p:spPr>
      </p:pic>
    </p:spTree>
    <p:extLst>
      <p:ext uri="{BB962C8B-B14F-4D97-AF65-F5344CB8AC3E}">
        <p14:creationId xmlns:p14="http://schemas.microsoft.com/office/powerpoint/2010/main" val="2751560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CAT survey’s purpose was to:</a:t>
            </a:r>
            <a:endParaRPr lang="en-US" dirty="0"/>
          </a:p>
        </p:txBody>
      </p:sp>
      <p:sp>
        <p:nvSpPr>
          <p:cNvPr id="3" name="Content Placeholder 2"/>
          <p:cNvSpPr>
            <a:spLocks noGrp="1"/>
          </p:cNvSpPr>
          <p:nvPr>
            <p:ph idx="1"/>
          </p:nvPr>
        </p:nvSpPr>
        <p:spPr>
          <a:xfrm>
            <a:off x="677334" y="1653309"/>
            <a:ext cx="8596668" cy="4388053"/>
          </a:xfrm>
        </p:spPr>
        <p:txBody>
          <a:bodyPr>
            <a:normAutofit/>
          </a:bodyPr>
          <a:lstStyle/>
          <a:p>
            <a:r>
              <a:rPr lang="en-US" sz="2400" dirty="0" smtClean="0"/>
              <a:t>Measure </a:t>
            </a:r>
            <a:r>
              <a:rPr lang="en-US" sz="2400" dirty="0"/>
              <a:t>the level of satisfaction and energy in the congregation you lead.</a:t>
            </a:r>
          </a:p>
          <a:p>
            <a:r>
              <a:rPr lang="en-US" sz="2400" dirty="0"/>
              <a:t>Identify the critical success factors for improving organizational climate.</a:t>
            </a:r>
          </a:p>
          <a:p>
            <a:r>
              <a:rPr lang="en-US" sz="2400" dirty="0"/>
              <a:t>Pinpoint the strengths of your congregation’s culture.</a:t>
            </a:r>
          </a:p>
          <a:p>
            <a:r>
              <a:rPr lang="en-US" sz="2400" dirty="0"/>
              <a:t>Discover where members would like to go in the future.</a:t>
            </a:r>
          </a:p>
          <a:p>
            <a:r>
              <a:rPr lang="en-US" sz="2400" dirty="0"/>
              <a:t>Gauge readiness for change.</a:t>
            </a:r>
          </a:p>
          <a:p>
            <a:r>
              <a:rPr lang="en-US" sz="2400" dirty="0"/>
              <a:t>Uncover potential resources you may be missing</a:t>
            </a:r>
            <a:r>
              <a:rPr lang="en-US" sz="2400" dirty="0" smtClean="0"/>
              <a:t>.</a:t>
            </a:r>
          </a:p>
          <a:p>
            <a:pPr lvl="1"/>
            <a:r>
              <a:rPr lang="en-US" sz="2200" b="1" i="1" dirty="0" smtClean="0"/>
              <a:t>Note:  83 people participated in the survey</a:t>
            </a:r>
            <a:endParaRPr lang="en-US" sz="2200" b="1" i="1" dirty="0"/>
          </a:p>
          <a:p>
            <a:pPr marL="0" indent="0">
              <a:buNone/>
            </a:pPr>
            <a:endParaRPr lang="en-US" b="1" i="1" dirty="0"/>
          </a:p>
        </p:txBody>
      </p:sp>
    </p:spTree>
    <p:extLst>
      <p:ext uri="{BB962C8B-B14F-4D97-AF65-F5344CB8AC3E}">
        <p14:creationId xmlns:p14="http://schemas.microsoft.com/office/powerpoint/2010/main" val="928393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5989" y="526474"/>
            <a:ext cx="8596668" cy="679269"/>
          </a:xfrm>
        </p:spPr>
        <p:txBody>
          <a:bodyPr/>
          <a:lstStyle/>
          <a:p>
            <a:r>
              <a:rPr lang="en-US" dirty="0" smtClean="0"/>
              <a:t>         One of the key findings</a:t>
            </a:r>
            <a:endParaRPr lang="en-US" dirty="0"/>
          </a:p>
        </p:txBody>
      </p:sp>
      <p:sp>
        <p:nvSpPr>
          <p:cNvPr id="3" name="Content Placeholder 2"/>
          <p:cNvSpPr>
            <a:spLocks noGrp="1"/>
          </p:cNvSpPr>
          <p:nvPr>
            <p:ph idx="1"/>
          </p:nvPr>
        </p:nvSpPr>
        <p:spPr>
          <a:xfrm>
            <a:off x="713047" y="1706146"/>
            <a:ext cx="8571345" cy="4788462"/>
          </a:xfrm>
        </p:spPr>
        <p:txBody>
          <a:bodyPr>
            <a:normAutofit/>
          </a:bodyPr>
          <a:lstStyle/>
          <a:p>
            <a:r>
              <a:rPr lang="en-US" sz="2400" dirty="0" smtClean="0"/>
              <a:t>Overall Satisfaction</a:t>
            </a:r>
          </a:p>
          <a:p>
            <a:pPr lvl="1"/>
            <a:r>
              <a:rPr lang="en-US" sz="2400" dirty="0" smtClean="0"/>
              <a:t>Question:  “On the whole, I am satisfied with how things are in our church.”</a:t>
            </a:r>
          </a:p>
          <a:p>
            <a:pPr lvl="2"/>
            <a:r>
              <a:rPr lang="en-US" sz="2400" dirty="0" smtClean="0"/>
              <a:t>Clearly agree – 46%</a:t>
            </a:r>
          </a:p>
          <a:p>
            <a:pPr lvl="2"/>
            <a:r>
              <a:rPr lang="en-US" sz="2400" dirty="0" smtClean="0"/>
              <a:t>On the fence – 40%</a:t>
            </a:r>
          </a:p>
          <a:p>
            <a:pPr lvl="2"/>
            <a:r>
              <a:rPr lang="en-US" sz="2400" dirty="0" smtClean="0"/>
              <a:t>Clearly disagree – 14%</a:t>
            </a:r>
            <a:endParaRPr lang="en-US" sz="2400" dirty="0"/>
          </a:p>
          <a:p>
            <a:pPr lvl="1"/>
            <a:r>
              <a:rPr lang="en-US" sz="2400" dirty="0" smtClean="0"/>
              <a:t>The consultant noted that the “Clearly agree” category was not even 50% and the “Clearly disagree” response of just 14% was significant.</a:t>
            </a:r>
          </a:p>
          <a:p>
            <a:pPr lvl="3"/>
            <a:r>
              <a:rPr lang="en-US" sz="2000" dirty="0" smtClean="0"/>
              <a:t>Something to remember: “Dissatisfaction is a necessary motivating factor for change”.</a:t>
            </a:r>
            <a:endParaRPr lang="en-US" sz="2000" dirty="0"/>
          </a:p>
          <a:p>
            <a:pPr marL="914400" lvl="2" indent="0">
              <a:buNone/>
            </a:pPr>
            <a:endParaRPr lang="en-US" dirty="0" smtClean="0"/>
          </a:p>
        </p:txBody>
      </p:sp>
      <p:pic>
        <p:nvPicPr>
          <p:cNvPr id="4" name="Picture 3"/>
          <p:cNvPicPr>
            <a:picLocks noChangeAspect="1"/>
          </p:cNvPicPr>
          <p:nvPr/>
        </p:nvPicPr>
        <p:blipFill>
          <a:blip r:embed="rId2"/>
          <a:stretch>
            <a:fillRect/>
          </a:stretch>
        </p:blipFill>
        <p:spPr>
          <a:xfrm>
            <a:off x="100552" y="37937"/>
            <a:ext cx="3336418" cy="1668209"/>
          </a:xfrm>
          <a:prstGeom prst="rect">
            <a:avLst/>
          </a:prstGeom>
        </p:spPr>
      </p:pic>
    </p:spTree>
    <p:extLst>
      <p:ext uri="{BB962C8B-B14F-4D97-AF65-F5344CB8AC3E}">
        <p14:creationId xmlns:p14="http://schemas.microsoft.com/office/powerpoint/2010/main" val="4174419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we think of when we think about our “satisfaction” with CLC?</a:t>
            </a:r>
            <a:endParaRPr lang="en-US" dirty="0"/>
          </a:p>
        </p:txBody>
      </p:sp>
      <p:sp>
        <p:nvSpPr>
          <p:cNvPr id="3" name="Content Placeholder 2"/>
          <p:cNvSpPr>
            <a:spLocks noGrp="1"/>
          </p:cNvSpPr>
          <p:nvPr>
            <p:ph idx="1"/>
          </p:nvPr>
        </p:nvSpPr>
        <p:spPr>
          <a:xfrm>
            <a:off x="677334" y="2160589"/>
            <a:ext cx="8596668" cy="4127000"/>
          </a:xfrm>
        </p:spPr>
        <p:txBody>
          <a:bodyPr>
            <a:noAutofit/>
          </a:bodyPr>
          <a:lstStyle/>
          <a:p>
            <a:r>
              <a:rPr lang="en-US" sz="2400" dirty="0" smtClean="0"/>
              <a:t>When members are asked how they feel things are going at church overall, they generally don’t think about the entire array of ministries and qualities that characterize the congregation.  Instead they focus on a small number of things.</a:t>
            </a:r>
          </a:p>
          <a:p>
            <a:r>
              <a:rPr lang="en-US" sz="2400" dirty="0" smtClean="0"/>
              <a:t>Car analogy</a:t>
            </a:r>
          </a:p>
          <a:p>
            <a:pPr marL="0" indent="0">
              <a:buNone/>
            </a:pPr>
            <a:endParaRPr lang="en-US" sz="2400" dirty="0" smtClean="0"/>
          </a:p>
          <a:p>
            <a:r>
              <a:rPr lang="en-US" sz="2400" dirty="0" smtClean="0"/>
              <a:t>Our pattern of responses suggest that when we think about how </a:t>
            </a:r>
            <a:r>
              <a:rPr lang="en-US" sz="2400" u="sng" dirty="0" smtClean="0"/>
              <a:t>satisfied</a:t>
            </a:r>
            <a:r>
              <a:rPr lang="en-US" sz="2400" dirty="0" smtClean="0"/>
              <a:t> we are with CLC, we tend to focus on the areas on the next slide.  </a:t>
            </a:r>
            <a:endParaRPr lang="en-US" sz="2400" dirty="0"/>
          </a:p>
        </p:txBody>
      </p:sp>
      <p:pic>
        <p:nvPicPr>
          <p:cNvPr id="5" name="Picture 4"/>
          <p:cNvPicPr>
            <a:picLocks noChangeAspect="1"/>
          </p:cNvPicPr>
          <p:nvPr/>
        </p:nvPicPr>
        <p:blipFill>
          <a:blip r:embed="rId2"/>
          <a:stretch>
            <a:fillRect/>
          </a:stretch>
        </p:blipFill>
        <p:spPr>
          <a:xfrm>
            <a:off x="3098760" y="4100975"/>
            <a:ext cx="1534200" cy="806692"/>
          </a:xfrm>
          <a:prstGeom prst="rect">
            <a:avLst/>
          </a:prstGeom>
        </p:spPr>
      </p:pic>
    </p:spTree>
    <p:extLst>
      <p:ext uri="{BB962C8B-B14F-4D97-AF65-F5344CB8AC3E}">
        <p14:creationId xmlns:p14="http://schemas.microsoft.com/office/powerpoint/2010/main" val="208153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744" y="313509"/>
            <a:ext cx="9171709" cy="1320800"/>
          </a:xfrm>
        </p:spPr>
        <p:txBody>
          <a:bodyPr>
            <a:noAutofit/>
          </a:bodyPr>
          <a:lstStyle/>
          <a:p>
            <a:r>
              <a:rPr lang="en-US" sz="2400" dirty="0" smtClean="0"/>
              <a:t>The degree to which we focus on these items is indicated in the column to the right.  This column tells us </a:t>
            </a:r>
            <a:r>
              <a:rPr lang="en-US" sz="2400" u="sng" dirty="0" smtClean="0"/>
              <a:t>how important the item is to </a:t>
            </a:r>
            <a:r>
              <a:rPr lang="en-US" sz="2400" u="sng" dirty="0" smtClean="0"/>
              <a:t>us </a:t>
            </a:r>
            <a:r>
              <a:rPr lang="en-US" sz="2400" u="sng" dirty="0" smtClean="0"/>
              <a:t>in determining how satisfied we are.</a:t>
            </a:r>
            <a:endParaRPr lang="en-US" sz="2400" u="sng"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57411683"/>
              </p:ext>
            </p:extLst>
          </p:nvPr>
        </p:nvGraphicFramePr>
        <p:xfrm>
          <a:off x="629441" y="1634310"/>
          <a:ext cx="8427474" cy="4966789"/>
        </p:xfrm>
        <a:graphic>
          <a:graphicData uri="http://schemas.openxmlformats.org/drawingml/2006/table">
            <a:tbl>
              <a:tblPr firstRow="1" bandRow="1">
                <a:tableStyleId>{5C22544A-7EE6-4342-B048-85BDC9FD1C3A}</a:tableStyleId>
              </a:tblPr>
              <a:tblGrid>
                <a:gridCol w="4213737">
                  <a:extLst>
                    <a:ext uri="{9D8B030D-6E8A-4147-A177-3AD203B41FA5}">
                      <a16:colId xmlns:a16="http://schemas.microsoft.com/office/drawing/2014/main" val="1175876214"/>
                    </a:ext>
                  </a:extLst>
                </a:gridCol>
                <a:gridCol w="4213737">
                  <a:extLst>
                    <a:ext uri="{9D8B030D-6E8A-4147-A177-3AD203B41FA5}">
                      <a16:colId xmlns:a16="http://schemas.microsoft.com/office/drawing/2014/main" val="4253482843"/>
                    </a:ext>
                  </a:extLst>
                </a:gridCol>
              </a:tblGrid>
              <a:tr h="937130">
                <a:tc>
                  <a:txBody>
                    <a:bodyPr/>
                    <a:lstStyle/>
                    <a:p>
                      <a:r>
                        <a:rPr lang="en-US" b="0" dirty="0" smtClean="0">
                          <a:solidFill>
                            <a:schemeClr val="tx1"/>
                          </a:solidFill>
                        </a:rPr>
                        <a:t>Our</a:t>
                      </a:r>
                      <a:r>
                        <a:rPr lang="en-US" b="0" baseline="0" dirty="0" smtClean="0">
                          <a:solidFill>
                            <a:schemeClr val="tx1"/>
                          </a:solidFill>
                        </a:rPr>
                        <a:t> Pastor communicates with people in a way that keeps us informed and connected.</a:t>
                      </a:r>
                      <a:endParaRPr lang="en-US" b="0" dirty="0">
                        <a:solidFill>
                          <a:schemeClr val="tx1"/>
                        </a:solidFill>
                      </a:endParaRPr>
                    </a:p>
                  </a:txBody>
                  <a:tcPr>
                    <a:solidFill>
                      <a:schemeClr val="accent2">
                        <a:lumMod val="20000"/>
                        <a:lumOff val="80000"/>
                      </a:schemeClr>
                    </a:solidFill>
                  </a:tcPr>
                </a:tc>
                <a:tc>
                  <a:txBody>
                    <a:bodyPr/>
                    <a:lstStyle/>
                    <a:p>
                      <a:pPr algn="ctr"/>
                      <a:r>
                        <a:rPr lang="en-US" b="0" dirty="0" smtClean="0">
                          <a:solidFill>
                            <a:schemeClr val="tx1"/>
                          </a:solidFill>
                        </a:rPr>
                        <a:t>Very</a:t>
                      </a:r>
                      <a:r>
                        <a:rPr lang="en-US" b="0" baseline="0" dirty="0" smtClean="0">
                          <a:solidFill>
                            <a:schemeClr val="tx1"/>
                          </a:solidFill>
                        </a:rPr>
                        <a:t> High</a:t>
                      </a:r>
                      <a:endParaRPr lang="en-US" b="0" dirty="0">
                        <a:solidFill>
                          <a:schemeClr val="tx1"/>
                        </a:solidFill>
                      </a:endParaRPr>
                    </a:p>
                  </a:txBody>
                  <a:tcPr>
                    <a:solidFill>
                      <a:schemeClr val="accent2">
                        <a:lumMod val="20000"/>
                        <a:lumOff val="80000"/>
                      </a:schemeClr>
                    </a:solidFill>
                  </a:tcPr>
                </a:tc>
                <a:extLst>
                  <a:ext uri="{0D108BD9-81ED-4DB2-BD59-A6C34878D82A}">
                    <a16:rowId xmlns:a16="http://schemas.microsoft.com/office/drawing/2014/main" val="560497889"/>
                  </a:ext>
                </a:extLst>
              </a:tr>
              <a:tr h="937130">
                <a:tc>
                  <a:txBody>
                    <a:bodyPr/>
                    <a:lstStyle/>
                    <a:p>
                      <a:r>
                        <a:rPr lang="en-US" dirty="0" smtClean="0"/>
                        <a:t>The worship service at our church is exceptional</a:t>
                      </a:r>
                      <a:r>
                        <a:rPr lang="en-US" baseline="0" dirty="0" smtClean="0"/>
                        <a:t> in both quality and spiritual content.</a:t>
                      </a:r>
                      <a:endParaRPr lang="en-US" dirty="0"/>
                    </a:p>
                  </a:txBody>
                  <a:tcPr/>
                </a:tc>
                <a:tc>
                  <a:txBody>
                    <a:bodyPr/>
                    <a:lstStyle/>
                    <a:p>
                      <a:pPr algn="ctr"/>
                      <a:r>
                        <a:rPr lang="en-US" dirty="0" smtClean="0"/>
                        <a:t>Very High</a:t>
                      </a:r>
                      <a:endParaRPr lang="en-US" dirty="0"/>
                    </a:p>
                  </a:txBody>
                  <a:tcPr/>
                </a:tc>
                <a:extLst>
                  <a:ext uri="{0D108BD9-81ED-4DB2-BD59-A6C34878D82A}">
                    <a16:rowId xmlns:a16="http://schemas.microsoft.com/office/drawing/2014/main" val="1869400501"/>
                  </a:ext>
                </a:extLst>
              </a:tr>
              <a:tr h="937130">
                <a:tc>
                  <a:txBody>
                    <a:bodyPr/>
                    <a:lstStyle/>
                    <a:p>
                      <a:r>
                        <a:rPr lang="en-US" dirty="0" smtClean="0"/>
                        <a:t>Our Pastor articulates a clear vision for our church and keeps it before the people in a compelling way.</a:t>
                      </a:r>
                      <a:endParaRPr lang="en-US" dirty="0"/>
                    </a:p>
                  </a:txBody>
                  <a:tcPr/>
                </a:tc>
                <a:tc>
                  <a:txBody>
                    <a:bodyPr/>
                    <a:lstStyle/>
                    <a:p>
                      <a:pPr algn="ctr"/>
                      <a:r>
                        <a:rPr lang="en-US" dirty="0" smtClean="0"/>
                        <a:t>Very High</a:t>
                      </a:r>
                      <a:endParaRPr lang="en-US" dirty="0"/>
                    </a:p>
                  </a:txBody>
                  <a:tcPr/>
                </a:tc>
                <a:extLst>
                  <a:ext uri="{0D108BD9-81ED-4DB2-BD59-A6C34878D82A}">
                    <a16:rowId xmlns:a16="http://schemas.microsoft.com/office/drawing/2014/main" val="334032270"/>
                  </a:ext>
                </a:extLst>
              </a:tr>
              <a:tr h="1218269">
                <a:tc>
                  <a:txBody>
                    <a:bodyPr/>
                    <a:lstStyle/>
                    <a:p>
                      <a:r>
                        <a:rPr lang="en-US" dirty="0" smtClean="0"/>
                        <a:t>Our Pastor has ensured the development</a:t>
                      </a:r>
                      <a:r>
                        <a:rPr lang="en-US" baseline="0" dirty="0" smtClean="0"/>
                        <a:t> of a plan to care for members in times of need (emotional, mental, physical, spiritual, etc.)</a:t>
                      </a:r>
                      <a:endParaRPr lang="en-US" dirty="0"/>
                    </a:p>
                  </a:txBody>
                  <a:tcPr/>
                </a:tc>
                <a:tc>
                  <a:txBody>
                    <a:bodyPr/>
                    <a:lstStyle/>
                    <a:p>
                      <a:pPr algn="ctr"/>
                      <a:r>
                        <a:rPr lang="en-US" dirty="0" smtClean="0"/>
                        <a:t>High</a:t>
                      </a:r>
                      <a:endParaRPr lang="en-US" dirty="0"/>
                    </a:p>
                  </a:txBody>
                  <a:tcPr/>
                </a:tc>
                <a:extLst>
                  <a:ext uri="{0D108BD9-81ED-4DB2-BD59-A6C34878D82A}">
                    <a16:rowId xmlns:a16="http://schemas.microsoft.com/office/drawing/2014/main" val="2169328439"/>
                  </a:ext>
                </a:extLst>
              </a:tr>
              <a:tr h="937130">
                <a:tc>
                  <a:txBody>
                    <a:bodyPr/>
                    <a:lstStyle/>
                    <a:p>
                      <a:r>
                        <a:rPr lang="en-US" dirty="0" smtClean="0"/>
                        <a:t>Our church provides high quality education that is appropriate to every age and stage of life.</a:t>
                      </a:r>
                      <a:endParaRPr lang="en-US" dirty="0"/>
                    </a:p>
                  </a:txBody>
                  <a:tcPr/>
                </a:tc>
                <a:tc>
                  <a:txBody>
                    <a:bodyPr/>
                    <a:lstStyle/>
                    <a:p>
                      <a:pPr algn="ctr"/>
                      <a:r>
                        <a:rPr lang="en-US" dirty="0" smtClean="0"/>
                        <a:t>High</a:t>
                      </a:r>
                      <a:endParaRPr lang="en-US" dirty="0"/>
                    </a:p>
                  </a:txBody>
                  <a:tcPr/>
                </a:tc>
                <a:extLst>
                  <a:ext uri="{0D108BD9-81ED-4DB2-BD59-A6C34878D82A}">
                    <a16:rowId xmlns:a16="http://schemas.microsoft.com/office/drawing/2014/main" val="2160223574"/>
                  </a:ext>
                </a:extLst>
              </a:tr>
            </a:tbl>
          </a:graphicData>
        </a:graphic>
      </p:graphicFrame>
    </p:spTree>
    <p:extLst>
      <p:ext uri="{BB962C8B-B14F-4D97-AF65-F5344CB8AC3E}">
        <p14:creationId xmlns:p14="http://schemas.microsoft.com/office/powerpoint/2010/main" val="27972929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297" y="391886"/>
            <a:ext cx="9073705" cy="1663337"/>
          </a:xfrm>
        </p:spPr>
        <p:txBody>
          <a:bodyPr>
            <a:noAutofit/>
          </a:bodyPr>
          <a:lstStyle/>
          <a:p>
            <a:pPr algn="just"/>
            <a:r>
              <a:rPr lang="en-US" sz="2000" dirty="0"/>
              <a:t>What do we think of when we think about our </a:t>
            </a:r>
            <a:r>
              <a:rPr lang="en-US" sz="2000" dirty="0" smtClean="0"/>
              <a:t>“excitement” </a:t>
            </a:r>
            <a:r>
              <a:rPr lang="en-US" sz="2000" dirty="0" smtClean="0"/>
              <a:t>level at </a:t>
            </a:r>
            <a:r>
              <a:rPr lang="en-US" sz="2000" dirty="0"/>
              <a:t>CLC</a:t>
            </a:r>
            <a:r>
              <a:rPr lang="en-US" sz="2000" dirty="0" smtClean="0"/>
              <a:t>?  According to the survey, it’s the areas listed below that are important to us in gauging our excitement.  It’s not that we are successful at these necessarily, </a:t>
            </a:r>
            <a:r>
              <a:rPr lang="en-US" sz="2000" dirty="0" smtClean="0"/>
              <a:t>but these are the areas we use as a barometer to measure our excitement.</a:t>
            </a:r>
            <a:endParaRPr lang="en-US" sz="2000" dirty="0"/>
          </a:p>
        </p:txBody>
      </p:sp>
      <p:sp>
        <p:nvSpPr>
          <p:cNvPr id="3" name="Content Placeholder 2"/>
          <p:cNvSpPr>
            <a:spLocks noGrp="1"/>
          </p:cNvSpPr>
          <p:nvPr>
            <p:ph idx="1"/>
          </p:nvPr>
        </p:nvSpPr>
        <p:spPr>
          <a:xfrm>
            <a:off x="2046513" y="2272937"/>
            <a:ext cx="7428413" cy="3849189"/>
          </a:xfrm>
          <a:ln>
            <a:noFill/>
          </a:ln>
        </p:spPr>
        <p:txBody>
          <a:bodyPr/>
          <a:lstStyle/>
          <a:p>
            <a:r>
              <a:rPr lang="en-US" dirty="0" smtClean="0"/>
              <a:t>CLC does a good job helping each member understand that he or she is called to ministry.</a:t>
            </a:r>
          </a:p>
          <a:p>
            <a:r>
              <a:rPr lang="en-US" dirty="0" smtClean="0"/>
              <a:t>CLC provides opportunities for education and formation in a variety of ways so that I can find one that fits my complex lifestyle.</a:t>
            </a:r>
          </a:p>
          <a:p>
            <a:r>
              <a:rPr lang="en-US" dirty="0" smtClean="0"/>
              <a:t>CLC prepares our members for ministry by helping them discern their gifts.</a:t>
            </a:r>
          </a:p>
          <a:p>
            <a:r>
              <a:rPr lang="en-US" dirty="0" smtClean="0"/>
              <a:t>CLC provides high quality education that is appropriate to every age and stage of life.</a:t>
            </a:r>
          </a:p>
          <a:p>
            <a:r>
              <a:rPr lang="en-US" dirty="0" smtClean="0"/>
              <a:t>Our Pastor presides over worship with care, engaging the people in a meaningful way.</a:t>
            </a:r>
            <a:endParaRPr lang="en-US" dirty="0"/>
          </a:p>
        </p:txBody>
      </p:sp>
      <p:pic>
        <p:nvPicPr>
          <p:cNvPr id="5" name="Picture 4"/>
          <p:cNvPicPr>
            <a:picLocks noChangeAspect="1"/>
          </p:cNvPicPr>
          <p:nvPr/>
        </p:nvPicPr>
        <p:blipFill>
          <a:blip r:embed="rId2"/>
          <a:stretch>
            <a:fillRect/>
          </a:stretch>
        </p:blipFill>
        <p:spPr>
          <a:xfrm>
            <a:off x="322217" y="2639889"/>
            <a:ext cx="1340149" cy="1443237"/>
          </a:xfrm>
          <a:prstGeom prst="rect">
            <a:avLst/>
          </a:prstGeom>
        </p:spPr>
      </p:pic>
    </p:spTree>
    <p:extLst>
      <p:ext uri="{BB962C8B-B14F-4D97-AF65-F5344CB8AC3E}">
        <p14:creationId xmlns:p14="http://schemas.microsoft.com/office/powerpoint/2010/main" val="23132266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A86AA-2B01-4218-B46A-3BAEBE8DF149}"/>
              </a:ext>
            </a:extLst>
          </p:cNvPr>
          <p:cNvSpPr>
            <a:spLocks noGrp="1"/>
          </p:cNvSpPr>
          <p:nvPr>
            <p:ph type="title"/>
          </p:nvPr>
        </p:nvSpPr>
        <p:spPr/>
        <p:txBody>
          <a:bodyPr>
            <a:noAutofit/>
          </a:bodyPr>
          <a:lstStyle/>
          <a:p>
            <a:r>
              <a:rPr lang="en-US" sz="2250" dirty="0">
                <a:solidFill>
                  <a:schemeClr val="tx1"/>
                </a:solidFill>
              </a:rPr>
              <a:t/>
            </a:r>
            <a:br>
              <a:rPr lang="en-US" sz="2250" dirty="0">
                <a:solidFill>
                  <a:schemeClr val="tx1"/>
                </a:solidFill>
              </a:rPr>
            </a:br>
            <a:endParaRPr lang="en-US" sz="2250" dirty="0">
              <a:solidFill>
                <a:schemeClr val="tx1"/>
              </a:solidFill>
            </a:endParaRPr>
          </a:p>
        </p:txBody>
      </p:sp>
      <p:graphicFrame>
        <p:nvGraphicFramePr>
          <p:cNvPr id="6" name="Content Placeholder 2">
            <a:extLst>
              <a:ext uri="{FF2B5EF4-FFF2-40B4-BE49-F238E27FC236}">
                <a16:creationId xmlns:a16="http://schemas.microsoft.com/office/drawing/2014/main" id="{1299151D-A5CE-4BCD-9A03-7FA018A4E6D4}"/>
              </a:ext>
            </a:extLst>
          </p:cNvPr>
          <p:cNvGraphicFramePr>
            <a:graphicFrameLocks noGrp="1"/>
          </p:cNvGraphicFramePr>
          <p:nvPr>
            <p:ph idx="1"/>
            <p:extLst>
              <p:ext uri="{D42A27DB-BD31-4B8C-83A1-F6EECF244321}">
                <p14:modId xmlns:p14="http://schemas.microsoft.com/office/powerpoint/2010/main" val="1320849454"/>
              </p:ext>
            </p:extLst>
          </p:nvPr>
        </p:nvGraphicFramePr>
        <p:xfrm>
          <a:off x="348343" y="252549"/>
          <a:ext cx="11181805" cy="612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0897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30" y="470230"/>
            <a:ext cx="9396548" cy="1236650"/>
          </a:xfrm>
          <a:ln>
            <a:solidFill>
              <a:schemeClr val="tx2"/>
            </a:solidFill>
          </a:ln>
        </p:spPr>
        <p:txBody>
          <a:bodyPr>
            <a:noAutofit/>
          </a:bodyPr>
          <a:lstStyle/>
          <a:p>
            <a:r>
              <a:rPr lang="en-US" sz="2400" b="1" dirty="0" smtClean="0"/>
              <a:t>The Energy-Satisfaction Map </a:t>
            </a:r>
            <a:r>
              <a:rPr lang="en-US" sz="2400" dirty="0" smtClean="0"/>
              <a:t>– We scored in the “Low Energy/Low Satisfaction” quadrant.   Churches in this quadrant require major changes in order to regain a significant level of vitality and health.</a:t>
            </a:r>
            <a:endParaRPr lang="en-US" sz="24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178318803"/>
              </p:ext>
            </p:extLst>
          </p:nvPr>
        </p:nvGraphicFramePr>
        <p:xfrm>
          <a:off x="1419497" y="2160586"/>
          <a:ext cx="7167154" cy="4100876"/>
        </p:xfrm>
        <a:graphic>
          <a:graphicData uri="http://schemas.openxmlformats.org/drawingml/2006/table">
            <a:tbl>
              <a:tblPr firstRow="1" bandRow="1">
                <a:tableStyleId>{5C22544A-7EE6-4342-B048-85BDC9FD1C3A}</a:tableStyleId>
              </a:tblPr>
              <a:tblGrid>
                <a:gridCol w="3583577">
                  <a:extLst>
                    <a:ext uri="{9D8B030D-6E8A-4147-A177-3AD203B41FA5}">
                      <a16:colId xmlns:a16="http://schemas.microsoft.com/office/drawing/2014/main" val="1474782215"/>
                    </a:ext>
                  </a:extLst>
                </a:gridCol>
                <a:gridCol w="3583577">
                  <a:extLst>
                    <a:ext uri="{9D8B030D-6E8A-4147-A177-3AD203B41FA5}">
                      <a16:colId xmlns:a16="http://schemas.microsoft.com/office/drawing/2014/main" val="1375609493"/>
                    </a:ext>
                  </a:extLst>
                </a:gridCol>
              </a:tblGrid>
              <a:tr h="2050438">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599819448"/>
                  </a:ext>
                </a:extLst>
              </a:tr>
              <a:tr h="2050438">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545903375"/>
                  </a:ext>
                </a:extLst>
              </a:tr>
            </a:tbl>
          </a:graphicData>
        </a:graphic>
      </p:graphicFrame>
      <p:sp>
        <p:nvSpPr>
          <p:cNvPr id="11" name="TextBox 10"/>
          <p:cNvSpPr txBox="1"/>
          <p:nvPr/>
        </p:nvSpPr>
        <p:spPr>
          <a:xfrm>
            <a:off x="809897" y="2080311"/>
            <a:ext cx="1924595" cy="646331"/>
          </a:xfrm>
          <a:prstGeom prst="rect">
            <a:avLst/>
          </a:prstGeom>
          <a:solidFill>
            <a:schemeClr val="accent1">
              <a:lumMod val="20000"/>
              <a:lumOff val="80000"/>
            </a:schemeClr>
          </a:solidFill>
          <a:ln>
            <a:solidFill>
              <a:schemeClr val="tx1"/>
            </a:solidFill>
          </a:ln>
        </p:spPr>
        <p:txBody>
          <a:bodyPr wrap="square" rtlCol="0">
            <a:spAutoFit/>
          </a:bodyPr>
          <a:lstStyle/>
          <a:p>
            <a:r>
              <a:rPr lang="en-US" dirty="0" smtClean="0"/>
              <a:t>High Energy </a:t>
            </a:r>
          </a:p>
          <a:p>
            <a:r>
              <a:rPr lang="en-US" dirty="0" smtClean="0"/>
              <a:t>Low Satisfaction</a:t>
            </a:r>
            <a:endParaRPr lang="en-US" dirty="0"/>
          </a:p>
        </p:txBody>
      </p:sp>
      <p:sp>
        <p:nvSpPr>
          <p:cNvPr id="12" name="TextBox 11"/>
          <p:cNvSpPr txBox="1"/>
          <p:nvPr/>
        </p:nvSpPr>
        <p:spPr>
          <a:xfrm>
            <a:off x="7167154" y="2080311"/>
            <a:ext cx="1907177" cy="646331"/>
          </a:xfrm>
          <a:prstGeom prst="rect">
            <a:avLst/>
          </a:prstGeom>
          <a:solidFill>
            <a:schemeClr val="accent1">
              <a:lumMod val="20000"/>
              <a:lumOff val="80000"/>
            </a:schemeClr>
          </a:solidFill>
          <a:ln>
            <a:solidFill>
              <a:schemeClr val="tx1"/>
            </a:solidFill>
          </a:ln>
        </p:spPr>
        <p:txBody>
          <a:bodyPr wrap="square" rtlCol="0">
            <a:spAutoFit/>
          </a:bodyPr>
          <a:lstStyle/>
          <a:p>
            <a:r>
              <a:rPr lang="en-US" dirty="0" smtClean="0"/>
              <a:t>High Energy</a:t>
            </a:r>
          </a:p>
          <a:p>
            <a:r>
              <a:rPr lang="en-US" dirty="0" smtClean="0"/>
              <a:t>High Satisfaction</a:t>
            </a:r>
            <a:endParaRPr lang="en-US" dirty="0"/>
          </a:p>
        </p:txBody>
      </p:sp>
      <p:sp>
        <p:nvSpPr>
          <p:cNvPr id="13" name="TextBox 12"/>
          <p:cNvSpPr txBox="1"/>
          <p:nvPr/>
        </p:nvSpPr>
        <p:spPr>
          <a:xfrm>
            <a:off x="931817" y="5695406"/>
            <a:ext cx="1863635" cy="646331"/>
          </a:xfrm>
          <a:prstGeom prst="rect">
            <a:avLst/>
          </a:prstGeom>
          <a:solidFill>
            <a:schemeClr val="accent1">
              <a:lumMod val="20000"/>
              <a:lumOff val="80000"/>
            </a:schemeClr>
          </a:solidFill>
          <a:ln>
            <a:solidFill>
              <a:schemeClr val="tx1"/>
            </a:solidFill>
          </a:ln>
        </p:spPr>
        <p:txBody>
          <a:bodyPr wrap="square" rtlCol="0">
            <a:spAutoFit/>
          </a:bodyPr>
          <a:lstStyle/>
          <a:p>
            <a:r>
              <a:rPr lang="en-US" dirty="0" smtClean="0"/>
              <a:t>Low Energy</a:t>
            </a:r>
          </a:p>
          <a:p>
            <a:r>
              <a:rPr lang="en-US" dirty="0" smtClean="0"/>
              <a:t>Low Satisfaction</a:t>
            </a:r>
            <a:endParaRPr lang="en-US" dirty="0"/>
          </a:p>
        </p:txBody>
      </p:sp>
      <p:sp>
        <p:nvSpPr>
          <p:cNvPr id="14" name="TextBox 13"/>
          <p:cNvSpPr txBox="1"/>
          <p:nvPr/>
        </p:nvSpPr>
        <p:spPr>
          <a:xfrm>
            <a:off x="7306491" y="5695406"/>
            <a:ext cx="1967511" cy="646331"/>
          </a:xfrm>
          <a:prstGeom prst="rect">
            <a:avLst/>
          </a:prstGeom>
          <a:solidFill>
            <a:schemeClr val="accent1">
              <a:lumMod val="20000"/>
              <a:lumOff val="80000"/>
            </a:schemeClr>
          </a:solidFill>
          <a:ln>
            <a:solidFill>
              <a:schemeClr val="tx1"/>
            </a:solidFill>
          </a:ln>
        </p:spPr>
        <p:txBody>
          <a:bodyPr wrap="square" rtlCol="0">
            <a:spAutoFit/>
          </a:bodyPr>
          <a:lstStyle/>
          <a:p>
            <a:r>
              <a:rPr lang="en-US" dirty="0" smtClean="0"/>
              <a:t>Low Energy</a:t>
            </a:r>
          </a:p>
          <a:p>
            <a:r>
              <a:rPr lang="en-US" dirty="0" smtClean="0"/>
              <a:t>High Satisfaction</a:t>
            </a:r>
            <a:endParaRPr lang="en-US" dirty="0"/>
          </a:p>
        </p:txBody>
      </p:sp>
      <p:sp>
        <p:nvSpPr>
          <p:cNvPr id="15" name="TextBox 14"/>
          <p:cNvSpPr txBox="1"/>
          <p:nvPr/>
        </p:nvSpPr>
        <p:spPr>
          <a:xfrm>
            <a:off x="3675017" y="4807131"/>
            <a:ext cx="226423" cy="369332"/>
          </a:xfrm>
          <a:prstGeom prst="rect">
            <a:avLst/>
          </a:prstGeom>
          <a:solidFill>
            <a:schemeClr val="tx1"/>
          </a:solidFill>
        </p:spPr>
        <p:txBody>
          <a:bodyPr wrap="square" rtlCol="0">
            <a:spAutoFit/>
          </a:bodyPr>
          <a:lstStyle/>
          <a:p>
            <a:endParaRPr lang="en-US" dirty="0"/>
          </a:p>
        </p:txBody>
      </p:sp>
    </p:spTree>
    <p:extLst>
      <p:ext uri="{BB962C8B-B14F-4D97-AF65-F5344CB8AC3E}">
        <p14:creationId xmlns:p14="http://schemas.microsoft.com/office/powerpoint/2010/main" val="2127281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35429"/>
            <a:ext cx="8596668" cy="931817"/>
          </a:xfrm>
          <a:ln>
            <a:solidFill>
              <a:schemeClr val="accent2"/>
            </a:solidFill>
          </a:ln>
        </p:spPr>
        <p:txBody>
          <a:bodyPr>
            <a:noAutofit/>
          </a:bodyPr>
          <a:lstStyle/>
          <a:p>
            <a:pPr algn="ctr"/>
            <a:r>
              <a:rPr lang="en-US" sz="2400" dirty="0" smtClean="0"/>
              <a:t>When asked where we wanted additional energy placed, these are the top responses.</a:t>
            </a:r>
            <a:endParaRPr lang="en-US" sz="2400" dirty="0"/>
          </a:p>
        </p:txBody>
      </p:sp>
      <p:sp>
        <p:nvSpPr>
          <p:cNvPr id="3" name="Content Placeholder 2"/>
          <p:cNvSpPr>
            <a:spLocks noGrp="1"/>
          </p:cNvSpPr>
          <p:nvPr>
            <p:ph idx="1"/>
          </p:nvPr>
        </p:nvSpPr>
        <p:spPr>
          <a:xfrm>
            <a:off x="677334" y="1367246"/>
            <a:ext cx="8596668" cy="5050971"/>
          </a:xfrm>
        </p:spPr>
        <p:txBody>
          <a:bodyPr>
            <a:normAutofit/>
          </a:bodyPr>
          <a:lstStyle/>
          <a:p>
            <a:r>
              <a:rPr lang="en-US" dirty="0" smtClean="0"/>
              <a:t>Make necessary changes to attract families with children and youth</a:t>
            </a:r>
          </a:p>
          <a:p>
            <a:r>
              <a:rPr lang="en-US" dirty="0" smtClean="0"/>
              <a:t>Develop and implement a comprehensive strategy to reach new people and incorporate them into the life of the church.</a:t>
            </a:r>
          </a:p>
          <a:p>
            <a:r>
              <a:rPr lang="en-US" dirty="0" smtClean="0"/>
              <a:t>Provide more opportunities for Christian education and spiritual formation at every age and stage of life.</a:t>
            </a:r>
          </a:p>
          <a:p>
            <a:r>
              <a:rPr lang="en-US" dirty="0" smtClean="0"/>
              <a:t>Create more opportunities for people to form meaningful relationships (for example, small groups, nurtured friendships, shared meals, etc.)</a:t>
            </a:r>
          </a:p>
          <a:p>
            <a:r>
              <a:rPr lang="en-US" dirty="0" smtClean="0"/>
              <a:t>Develop ministries that work toward healing those broken by life circumstances.</a:t>
            </a:r>
          </a:p>
          <a:p>
            <a:r>
              <a:rPr lang="en-US" dirty="0" smtClean="0"/>
              <a:t>Work to renew and revitalize the community around the church by building coalitions with partners.</a:t>
            </a:r>
          </a:p>
          <a:p>
            <a:r>
              <a:rPr lang="en-US" dirty="0" smtClean="0"/>
              <a:t>Strengthen the process by which members are called and equipped for ministry and leadership.</a:t>
            </a:r>
          </a:p>
          <a:p>
            <a:endParaRPr lang="en-US" dirty="0"/>
          </a:p>
        </p:txBody>
      </p:sp>
    </p:spTree>
    <p:extLst>
      <p:ext uri="{BB962C8B-B14F-4D97-AF65-F5344CB8AC3E}">
        <p14:creationId xmlns:p14="http://schemas.microsoft.com/office/powerpoint/2010/main" val="3832260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102</TotalTime>
  <Words>821</Words>
  <Application>Microsoft Office PowerPoint</Application>
  <PresentationFormat>Widescreen</PresentationFormat>
  <Paragraphs>74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Trebuchet MS</vt:lpstr>
      <vt:lpstr>Wingdings 3</vt:lpstr>
      <vt:lpstr>Facet</vt:lpstr>
      <vt:lpstr>PowerPoint Presentation</vt:lpstr>
      <vt:lpstr>The CAT survey’s purpose was to:</vt:lpstr>
      <vt:lpstr>         One of the key findings</vt:lpstr>
      <vt:lpstr>What do we think of when we think about our “satisfaction” with CLC?</vt:lpstr>
      <vt:lpstr>The degree to which we focus on these items is indicated in the column to the right.  This column tells us how important the item is to us in determining how satisfied we are.</vt:lpstr>
      <vt:lpstr>What do we think of when we think about our “excitement” level at CLC?  According to the survey, it’s the areas listed below that are important to us in gauging our excitement.  It’s not that we are successful at these necessarily, but these are the areas we use as a barometer to measure our excitement.</vt:lpstr>
      <vt:lpstr> </vt:lpstr>
      <vt:lpstr>The Energy-Satisfaction Map – We scored in the “Low Energy/Low Satisfaction” quadrant.   Churches in this quadrant require major changes in order to regain a significant level of vitality and health.</vt:lpstr>
      <vt:lpstr>When asked where we wanted additional energy placed, these are the top responses.</vt:lpstr>
      <vt:lpstr>PowerPoint Presentation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Green</dc:creator>
  <cp:lastModifiedBy>Rebecca Green</cp:lastModifiedBy>
  <cp:revision>15</cp:revision>
  <dcterms:created xsi:type="dcterms:W3CDTF">2021-07-23T16:22:02Z</dcterms:created>
  <dcterms:modified xsi:type="dcterms:W3CDTF">2021-07-29T17:23:41Z</dcterms:modified>
</cp:coreProperties>
</file>